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1"/>
    <p:sldMasterId id="2147483648" r:id="rId2"/>
    <p:sldMasterId id="2147483667" r:id="rId3"/>
  </p:sldMasterIdLst>
  <p:notesMasterIdLst>
    <p:notesMasterId r:id="rId22"/>
  </p:notesMasterIdLst>
  <p:sldIdLst>
    <p:sldId id="261" r:id="rId4"/>
    <p:sldId id="346" r:id="rId5"/>
    <p:sldId id="467" r:id="rId6"/>
    <p:sldId id="264" r:id="rId7"/>
    <p:sldId id="303" r:id="rId8"/>
    <p:sldId id="306" r:id="rId9"/>
    <p:sldId id="285" r:id="rId10"/>
    <p:sldId id="282" r:id="rId11"/>
    <p:sldId id="297" r:id="rId12"/>
    <p:sldId id="322" r:id="rId13"/>
    <p:sldId id="464" r:id="rId14"/>
    <p:sldId id="466" r:id="rId15"/>
    <p:sldId id="321" r:id="rId16"/>
    <p:sldId id="312" r:id="rId17"/>
    <p:sldId id="288" r:id="rId18"/>
    <p:sldId id="350" r:id="rId19"/>
    <p:sldId id="468" r:id="rId20"/>
    <p:sldId id="29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211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6" autoAdjust="0"/>
    <p:restoredTop sz="89773" autoAdjust="0"/>
  </p:normalViewPr>
  <p:slideViewPr>
    <p:cSldViewPr snapToGrid="0" snapToObjects="1">
      <p:cViewPr varScale="1">
        <p:scale>
          <a:sx n="92" d="100"/>
          <a:sy n="92" d="100"/>
        </p:scale>
        <p:origin x="1119" y="48"/>
      </p:cViewPr>
      <p:guideLst>
        <p:guide orient="horz" pos="773"/>
        <p:guide pos="1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5965B-5ED5-4A4B-ADE6-743CD8B3E537}" type="doc">
      <dgm:prSet loTypeId="urn:microsoft.com/office/officeart/2005/8/layout/chevronAccent+Icon" loCatId="process" qsTypeId="urn:microsoft.com/office/officeart/2005/8/quickstyle/simple2" qsCatId="simple" csTypeId="urn:microsoft.com/office/officeart/2005/8/colors/accent0_1" csCatId="mainScheme" phldr="1"/>
      <dgm:spPr/>
    </dgm:pt>
    <dgm:pt modelId="{71E706DE-8262-4F8F-B19A-B118C00F0B0B}">
      <dgm:prSet phldrT="[Text]" custT="1"/>
      <dgm:spPr>
        <a:solidFill>
          <a:srgbClr val="EEB211">
            <a:alpha val="95000"/>
          </a:srgbClr>
        </a:solidFill>
      </dgm:spPr>
      <dgm:t>
        <a:bodyPr/>
        <a:lstStyle/>
        <a:p>
          <a:r>
            <a:rPr lang="en-US" sz="1600" dirty="0"/>
            <a:t>Microphone and IMU setup</a:t>
          </a:r>
        </a:p>
      </dgm:t>
    </dgm:pt>
    <dgm:pt modelId="{78832D17-689F-4D7B-B815-367ACA6DA7E5}" type="parTrans" cxnId="{C1C7F0B6-A8B5-4598-B31F-B5B0EF1529F7}">
      <dgm:prSet/>
      <dgm:spPr/>
      <dgm:t>
        <a:bodyPr/>
        <a:lstStyle/>
        <a:p>
          <a:endParaRPr lang="en-US"/>
        </a:p>
      </dgm:t>
    </dgm:pt>
    <dgm:pt modelId="{489B36A0-EA9A-4D6B-86AD-E6498B6EE306}" type="sibTrans" cxnId="{C1C7F0B6-A8B5-4598-B31F-B5B0EF1529F7}">
      <dgm:prSet/>
      <dgm:spPr/>
      <dgm:t>
        <a:bodyPr/>
        <a:lstStyle/>
        <a:p>
          <a:endParaRPr lang="en-US"/>
        </a:p>
      </dgm:t>
    </dgm:pt>
    <dgm:pt modelId="{86DA2790-9667-458C-945D-4E060F7EA882}">
      <dgm:prSet phldrT="[Text]" custT="1"/>
      <dgm:spPr>
        <a:solidFill>
          <a:srgbClr val="EEB211">
            <a:alpha val="95000"/>
          </a:srgbClr>
        </a:solidFill>
      </dgm:spPr>
      <dgm:t>
        <a:bodyPr/>
        <a:lstStyle/>
        <a:p>
          <a:r>
            <a:rPr lang="en-US" sz="1600" dirty="0"/>
            <a:t>10 Flexion/Extension &amp; Squat Exercises</a:t>
          </a:r>
        </a:p>
      </dgm:t>
    </dgm:pt>
    <dgm:pt modelId="{024CF315-0D54-4DBE-987F-B416FAF0180D}" type="parTrans" cxnId="{EA734920-16E0-4C7F-9A7A-55109205AA7D}">
      <dgm:prSet/>
      <dgm:spPr/>
      <dgm:t>
        <a:bodyPr/>
        <a:lstStyle/>
        <a:p>
          <a:endParaRPr lang="en-US"/>
        </a:p>
      </dgm:t>
    </dgm:pt>
    <dgm:pt modelId="{4C0F5054-D751-4AA5-BBBA-D231024A3009}" type="sibTrans" cxnId="{EA734920-16E0-4C7F-9A7A-55109205AA7D}">
      <dgm:prSet/>
      <dgm:spPr/>
      <dgm:t>
        <a:bodyPr/>
        <a:lstStyle/>
        <a:p>
          <a:endParaRPr lang="en-US"/>
        </a:p>
      </dgm:t>
    </dgm:pt>
    <dgm:pt modelId="{39371F99-FD9C-4A41-AEBC-18510C21A0FE}">
      <dgm:prSet phldrT="[Text]" custT="1"/>
      <dgm:spPr>
        <a:solidFill>
          <a:srgbClr val="EEB211">
            <a:alpha val="95000"/>
          </a:srgbClr>
        </a:solidFill>
      </dgm:spPr>
      <dgm:t>
        <a:bodyPr/>
        <a:lstStyle/>
        <a:p>
          <a:r>
            <a:rPr lang="en-US" sz="1600" dirty="0"/>
            <a:t>Pattern Analysis and Feature Comparison</a:t>
          </a:r>
        </a:p>
      </dgm:t>
    </dgm:pt>
    <dgm:pt modelId="{EDF56211-155F-485C-918A-B70F25C1F6DB}" type="parTrans" cxnId="{B9F67499-08CC-4FBB-A02B-82F8ECFC4A37}">
      <dgm:prSet/>
      <dgm:spPr/>
      <dgm:t>
        <a:bodyPr/>
        <a:lstStyle/>
        <a:p>
          <a:endParaRPr lang="en-US"/>
        </a:p>
      </dgm:t>
    </dgm:pt>
    <dgm:pt modelId="{E0C2E30A-E036-4BD7-AE01-C83AB3684575}" type="sibTrans" cxnId="{B9F67499-08CC-4FBB-A02B-82F8ECFC4A37}">
      <dgm:prSet/>
      <dgm:spPr/>
      <dgm:t>
        <a:bodyPr/>
        <a:lstStyle/>
        <a:p>
          <a:endParaRPr lang="en-US"/>
        </a:p>
      </dgm:t>
    </dgm:pt>
    <dgm:pt modelId="{06AD2C78-766D-41E1-BBC7-1D6E01A17391}">
      <dgm:prSet phldrT="[Text]" custT="1"/>
      <dgm:spPr>
        <a:solidFill>
          <a:srgbClr val="EEB211">
            <a:alpha val="95000"/>
          </a:srgbClr>
        </a:solidFill>
      </dgm:spPr>
      <dgm:t>
        <a:bodyPr/>
        <a:lstStyle/>
        <a:p>
          <a:r>
            <a:rPr lang="en-US" sz="1600" dirty="0"/>
            <a:t>Recruit Patients</a:t>
          </a:r>
        </a:p>
      </dgm:t>
    </dgm:pt>
    <dgm:pt modelId="{DAC82060-8ED2-49EC-B46C-48D2DE068008}" type="parTrans" cxnId="{009E9991-0674-46EC-AB22-3BA3216AF92A}">
      <dgm:prSet/>
      <dgm:spPr/>
      <dgm:t>
        <a:bodyPr/>
        <a:lstStyle/>
        <a:p>
          <a:endParaRPr lang="en-US"/>
        </a:p>
      </dgm:t>
    </dgm:pt>
    <dgm:pt modelId="{FC007FEE-5B15-424E-82FD-EC53F89236AD}" type="sibTrans" cxnId="{009E9991-0674-46EC-AB22-3BA3216AF92A}">
      <dgm:prSet/>
      <dgm:spPr/>
      <dgm:t>
        <a:bodyPr/>
        <a:lstStyle/>
        <a:p>
          <a:endParaRPr lang="en-US"/>
        </a:p>
      </dgm:t>
    </dgm:pt>
    <dgm:pt modelId="{7AB1DD71-F5A8-4307-9171-3C5833D0AC31}" type="pres">
      <dgm:prSet presAssocID="{CFD5965B-5ED5-4A4B-ADE6-743CD8B3E537}" presName="Name0" presStyleCnt="0">
        <dgm:presLayoutVars>
          <dgm:dir/>
          <dgm:resizeHandles val="exact"/>
        </dgm:presLayoutVars>
      </dgm:prSet>
      <dgm:spPr/>
    </dgm:pt>
    <dgm:pt modelId="{A6479A28-B278-4E70-883C-CC57530F80F2}" type="pres">
      <dgm:prSet presAssocID="{06AD2C78-766D-41E1-BBC7-1D6E01A17391}" presName="composite" presStyleCnt="0"/>
      <dgm:spPr/>
    </dgm:pt>
    <dgm:pt modelId="{F5443D95-4DD1-4FE3-BC92-CF3080742C65}" type="pres">
      <dgm:prSet presAssocID="{06AD2C78-766D-41E1-BBC7-1D6E01A17391}" presName="bgChev" presStyleLbl="node1" presStyleIdx="0" presStyleCnt="4"/>
      <dgm:spPr/>
    </dgm:pt>
    <dgm:pt modelId="{624AEDC8-E28E-4148-A8BE-A59BF2835253}" type="pres">
      <dgm:prSet presAssocID="{06AD2C78-766D-41E1-BBC7-1D6E01A17391}" presName="txNode" presStyleLbl="fgAcc1" presStyleIdx="0" presStyleCnt="4" custLinFactNeighborX="-2827" custLinFactNeighborY="-2061">
        <dgm:presLayoutVars>
          <dgm:bulletEnabled val="1"/>
        </dgm:presLayoutVars>
      </dgm:prSet>
      <dgm:spPr/>
    </dgm:pt>
    <dgm:pt modelId="{D0F19410-477A-456B-B16D-11AAB9E435FC}" type="pres">
      <dgm:prSet presAssocID="{FC007FEE-5B15-424E-82FD-EC53F89236AD}" presName="compositeSpace" presStyleCnt="0"/>
      <dgm:spPr/>
    </dgm:pt>
    <dgm:pt modelId="{34547355-25CF-4928-BE74-ADA38CAF9691}" type="pres">
      <dgm:prSet presAssocID="{71E706DE-8262-4F8F-B19A-B118C00F0B0B}" presName="composite" presStyleCnt="0"/>
      <dgm:spPr/>
    </dgm:pt>
    <dgm:pt modelId="{D143047B-7C40-41EC-9FBC-0BF3E97936D8}" type="pres">
      <dgm:prSet presAssocID="{71E706DE-8262-4F8F-B19A-B118C00F0B0B}" presName="bgChev" presStyleLbl="node1" presStyleIdx="1" presStyleCnt="4" custLinFactNeighborX="-796" custLinFactNeighborY="-1314"/>
      <dgm:spPr/>
    </dgm:pt>
    <dgm:pt modelId="{F80A4AE3-7868-497B-9DEA-A48CDAEE97BD}" type="pres">
      <dgm:prSet presAssocID="{71E706DE-8262-4F8F-B19A-B118C00F0B0B}" presName="txNode" presStyleLbl="fgAcc1" presStyleIdx="1" presStyleCnt="4" custScaleX="110265" custLinFactNeighborX="-693" custLinFactNeighborY="-1517">
        <dgm:presLayoutVars>
          <dgm:bulletEnabled val="1"/>
        </dgm:presLayoutVars>
      </dgm:prSet>
      <dgm:spPr/>
    </dgm:pt>
    <dgm:pt modelId="{89F00A02-E65E-4365-9E59-00DCEEEAEFA9}" type="pres">
      <dgm:prSet presAssocID="{489B36A0-EA9A-4D6B-86AD-E6498B6EE306}" presName="compositeSpace" presStyleCnt="0"/>
      <dgm:spPr/>
    </dgm:pt>
    <dgm:pt modelId="{6E9DEF10-E448-4572-B279-A93B62DA2A2B}" type="pres">
      <dgm:prSet presAssocID="{86DA2790-9667-458C-945D-4E060F7EA882}" presName="composite" presStyleCnt="0"/>
      <dgm:spPr/>
    </dgm:pt>
    <dgm:pt modelId="{E376BC57-A323-4CE7-B70D-00BE9BA4ABEF}" type="pres">
      <dgm:prSet presAssocID="{86DA2790-9667-458C-945D-4E060F7EA882}" presName="bgChev" presStyleLbl="node1" presStyleIdx="2" presStyleCnt="4"/>
      <dgm:spPr/>
    </dgm:pt>
    <dgm:pt modelId="{EB6A50DE-FDEF-4A47-87F1-79D626D3CF91}" type="pres">
      <dgm:prSet presAssocID="{86DA2790-9667-458C-945D-4E060F7EA882}" presName="txNode" presStyleLbl="fgAcc1" presStyleIdx="2" presStyleCnt="4" custScaleX="128295">
        <dgm:presLayoutVars>
          <dgm:bulletEnabled val="1"/>
        </dgm:presLayoutVars>
      </dgm:prSet>
      <dgm:spPr/>
    </dgm:pt>
    <dgm:pt modelId="{B0714CCF-5866-4A77-A557-75025274D31C}" type="pres">
      <dgm:prSet presAssocID="{4C0F5054-D751-4AA5-BBBA-D231024A3009}" presName="compositeSpace" presStyleCnt="0"/>
      <dgm:spPr/>
    </dgm:pt>
    <dgm:pt modelId="{D2A6DB1B-2839-43EE-8501-F19F45F58F9C}" type="pres">
      <dgm:prSet presAssocID="{39371F99-FD9C-4A41-AEBC-18510C21A0FE}" presName="composite" presStyleCnt="0"/>
      <dgm:spPr/>
    </dgm:pt>
    <dgm:pt modelId="{60FF0FAE-1808-472A-AC44-9048A4251E72}" type="pres">
      <dgm:prSet presAssocID="{39371F99-FD9C-4A41-AEBC-18510C21A0FE}" presName="bgChev" presStyleLbl="node1" presStyleIdx="3" presStyleCnt="4"/>
      <dgm:spPr/>
    </dgm:pt>
    <dgm:pt modelId="{2DA880C4-C9EF-44AD-B713-37049D61D94D}" type="pres">
      <dgm:prSet presAssocID="{39371F99-FD9C-4A41-AEBC-18510C21A0FE}" presName="txNode" presStyleLbl="fgAcc1" presStyleIdx="3" presStyleCnt="4" custScaleX="126847">
        <dgm:presLayoutVars>
          <dgm:bulletEnabled val="1"/>
        </dgm:presLayoutVars>
      </dgm:prSet>
      <dgm:spPr/>
    </dgm:pt>
  </dgm:ptLst>
  <dgm:cxnLst>
    <dgm:cxn modelId="{8998F40B-843B-4E1C-9A69-CC320E99411A}" type="presOf" srcId="{71E706DE-8262-4F8F-B19A-B118C00F0B0B}" destId="{F80A4AE3-7868-497B-9DEA-A48CDAEE97BD}" srcOrd="0" destOrd="0" presId="urn:microsoft.com/office/officeart/2005/8/layout/chevronAccent+Icon"/>
    <dgm:cxn modelId="{EA734920-16E0-4C7F-9A7A-55109205AA7D}" srcId="{CFD5965B-5ED5-4A4B-ADE6-743CD8B3E537}" destId="{86DA2790-9667-458C-945D-4E060F7EA882}" srcOrd="2" destOrd="0" parTransId="{024CF315-0D54-4DBE-987F-B416FAF0180D}" sibTransId="{4C0F5054-D751-4AA5-BBBA-D231024A3009}"/>
    <dgm:cxn modelId="{9A8B753B-3CDB-4635-A40C-5102D98D8DE5}" type="presOf" srcId="{CFD5965B-5ED5-4A4B-ADE6-743CD8B3E537}" destId="{7AB1DD71-F5A8-4307-9171-3C5833D0AC31}" srcOrd="0" destOrd="0" presId="urn:microsoft.com/office/officeart/2005/8/layout/chevronAccent+Icon"/>
    <dgm:cxn modelId="{20338085-1525-415B-BA97-22E20D5514AD}" type="presOf" srcId="{86DA2790-9667-458C-945D-4E060F7EA882}" destId="{EB6A50DE-FDEF-4A47-87F1-79D626D3CF91}" srcOrd="0" destOrd="0" presId="urn:microsoft.com/office/officeart/2005/8/layout/chevronAccent+Icon"/>
    <dgm:cxn modelId="{73BDBB8E-4C42-4BCD-AD85-9D9C375FFA1B}" type="presOf" srcId="{06AD2C78-766D-41E1-BBC7-1D6E01A17391}" destId="{624AEDC8-E28E-4148-A8BE-A59BF2835253}" srcOrd="0" destOrd="0" presId="urn:microsoft.com/office/officeart/2005/8/layout/chevronAccent+Icon"/>
    <dgm:cxn modelId="{009E9991-0674-46EC-AB22-3BA3216AF92A}" srcId="{CFD5965B-5ED5-4A4B-ADE6-743CD8B3E537}" destId="{06AD2C78-766D-41E1-BBC7-1D6E01A17391}" srcOrd="0" destOrd="0" parTransId="{DAC82060-8ED2-49EC-B46C-48D2DE068008}" sibTransId="{FC007FEE-5B15-424E-82FD-EC53F89236AD}"/>
    <dgm:cxn modelId="{B9F67499-08CC-4FBB-A02B-82F8ECFC4A37}" srcId="{CFD5965B-5ED5-4A4B-ADE6-743CD8B3E537}" destId="{39371F99-FD9C-4A41-AEBC-18510C21A0FE}" srcOrd="3" destOrd="0" parTransId="{EDF56211-155F-485C-918A-B70F25C1F6DB}" sibTransId="{E0C2E30A-E036-4BD7-AE01-C83AB3684575}"/>
    <dgm:cxn modelId="{C1C7F0B6-A8B5-4598-B31F-B5B0EF1529F7}" srcId="{CFD5965B-5ED5-4A4B-ADE6-743CD8B3E537}" destId="{71E706DE-8262-4F8F-B19A-B118C00F0B0B}" srcOrd="1" destOrd="0" parTransId="{78832D17-689F-4D7B-B815-367ACA6DA7E5}" sibTransId="{489B36A0-EA9A-4D6B-86AD-E6498B6EE306}"/>
    <dgm:cxn modelId="{365432F8-7668-42A4-AC8F-1375E44205C8}" type="presOf" srcId="{39371F99-FD9C-4A41-AEBC-18510C21A0FE}" destId="{2DA880C4-C9EF-44AD-B713-37049D61D94D}" srcOrd="0" destOrd="0" presId="urn:microsoft.com/office/officeart/2005/8/layout/chevronAccent+Icon"/>
    <dgm:cxn modelId="{638F114A-3E43-4A5A-A295-5624ADB586D8}" type="presParOf" srcId="{7AB1DD71-F5A8-4307-9171-3C5833D0AC31}" destId="{A6479A28-B278-4E70-883C-CC57530F80F2}" srcOrd="0" destOrd="0" presId="urn:microsoft.com/office/officeart/2005/8/layout/chevronAccent+Icon"/>
    <dgm:cxn modelId="{863D43E5-6954-4E34-936B-70B2DC04AE20}" type="presParOf" srcId="{A6479A28-B278-4E70-883C-CC57530F80F2}" destId="{F5443D95-4DD1-4FE3-BC92-CF3080742C65}" srcOrd="0" destOrd="0" presId="urn:microsoft.com/office/officeart/2005/8/layout/chevronAccent+Icon"/>
    <dgm:cxn modelId="{41B69282-A69F-46E6-9E32-903E2BF15214}" type="presParOf" srcId="{A6479A28-B278-4E70-883C-CC57530F80F2}" destId="{624AEDC8-E28E-4148-A8BE-A59BF2835253}" srcOrd="1" destOrd="0" presId="urn:microsoft.com/office/officeart/2005/8/layout/chevronAccent+Icon"/>
    <dgm:cxn modelId="{2175CA9E-2063-4D48-BDA0-9D4319ADCCD8}" type="presParOf" srcId="{7AB1DD71-F5A8-4307-9171-3C5833D0AC31}" destId="{D0F19410-477A-456B-B16D-11AAB9E435FC}" srcOrd="1" destOrd="0" presId="urn:microsoft.com/office/officeart/2005/8/layout/chevronAccent+Icon"/>
    <dgm:cxn modelId="{AFB87B60-6EAD-4A4B-8F72-AD95FCCD76D1}" type="presParOf" srcId="{7AB1DD71-F5A8-4307-9171-3C5833D0AC31}" destId="{34547355-25CF-4928-BE74-ADA38CAF9691}" srcOrd="2" destOrd="0" presId="urn:microsoft.com/office/officeart/2005/8/layout/chevronAccent+Icon"/>
    <dgm:cxn modelId="{17B6773E-5E72-4FCB-BD26-4AAB02A891AE}" type="presParOf" srcId="{34547355-25CF-4928-BE74-ADA38CAF9691}" destId="{D143047B-7C40-41EC-9FBC-0BF3E97936D8}" srcOrd="0" destOrd="0" presId="urn:microsoft.com/office/officeart/2005/8/layout/chevronAccent+Icon"/>
    <dgm:cxn modelId="{60F7B8E9-5DD6-460B-A2EB-2761953997CC}" type="presParOf" srcId="{34547355-25CF-4928-BE74-ADA38CAF9691}" destId="{F80A4AE3-7868-497B-9DEA-A48CDAEE97BD}" srcOrd="1" destOrd="0" presId="urn:microsoft.com/office/officeart/2005/8/layout/chevronAccent+Icon"/>
    <dgm:cxn modelId="{4EF7AAAD-F6B6-420C-9EE3-80BDC2A8F5AD}" type="presParOf" srcId="{7AB1DD71-F5A8-4307-9171-3C5833D0AC31}" destId="{89F00A02-E65E-4365-9E59-00DCEEEAEFA9}" srcOrd="3" destOrd="0" presId="urn:microsoft.com/office/officeart/2005/8/layout/chevronAccent+Icon"/>
    <dgm:cxn modelId="{5A06EFEE-12B4-42CE-86B4-A880A1C087A8}" type="presParOf" srcId="{7AB1DD71-F5A8-4307-9171-3C5833D0AC31}" destId="{6E9DEF10-E448-4572-B279-A93B62DA2A2B}" srcOrd="4" destOrd="0" presId="urn:microsoft.com/office/officeart/2005/8/layout/chevronAccent+Icon"/>
    <dgm:cxn modelId="{5C013977-0088-40D7-8675-A9C699E965E5}" type="presParOf" srcId="{6E9DEF10-E448-4572-B279-A93B62DA2A2B}" destId="{E376BC57-A323-4CE7-B70D-00BE9BA4ABEF}" srcOrd="0" destOrd="0" presId="urn:microsoft.com/office/officeart/2005/8/layout/chevronAccent+Icon"/>
    <dgm:cxn modelId="{AAF7A66E-FB2A-4CEA-A970-061808DA96B3}" type="presParOf" srcId="{6E9DEF10-E448-4572-B279-A93B62DA2A2B}" destId="{EB6A50DE-FDEF-4A47-87F1-79D626D3CF91}" srcOrd="1" destOrd="0" presId="urn:microsoft.com/office/officeart/2005/8/layout/chevronAccent+Icon"/>
    <dgm:cxn modelId="{0FAC2C0C-0AE5-4E26-9E3E-E19974542E4A}" type="presParOf" srcId="{7AB1DD71-F5A8-4307-9171-3C5833D0AC31}" destId="{B0714CCF-5866-4A77-A557-75025274D31C}" srcOrd="5" destOrd="0" presId="urn:microsoft.com/office/officeart/2005/8/layout/chevronAccent+Icon"/>
    <dgm:cxn modelId="{AB82184C-C641-4BE2-BB9F-0BA0C8913DB4}" type="presParOf" srcId="{7AB1DD71-F5A8-4307-9171-3C5833D0AC31}" destId="{D2A6DB1B-2839-43EE-8501-F19F45F58F9C}" srcOrd="6" destOrd="0" presId="urn:microsoft.com/office/officeart/2005/8/layout/chevronAccent+Icon"/>
    <dgm:cxn modelId="{55E78563-97BC-4CC5-930E-CA45CF60E6B2}" type="presParOf" srcId="{D2A6DB1B-2839-43EE-8501-F19F45F58F9C}" destId="{60FF0FAE-1808-472A-AC44-9048A4251E72}" srcOrd="0" destOrd="0" presId="urn:microsoft.com/office/officeart/2005/8/layout/chevronAccent+Icon"/>
    <dgm:cxn modelId="{7F7631C7-F662-480A-8177-D3AA9A1C3268}" type="presParOf" srcId="{D2A6DB1B-2839-43EE-8501-F19F45F58F9C}" destId="{2DA880C4-C9EF-44AD-B713-37049D61D94D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43D95-4DD1-4FE3-BC92-CF3080742C65}">
      <dsp:nvSpPr>
        <dsp:cNvPr id="0" name=""/>
        <dsp:cNvSpPr/>
      </dsp:nvSpPr>
      <dsp:spPr>
        <a:xfrm>
          <a:off x="1840" y="259143"/>
          <a:ext cx="1795632" cy="693114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4AEDC8-E28E-4148-A8BE-A59BF2835253}">
      <dsp:nvSpPr>
        <dsp:cNvPr id="0" name=""/>
        <dsp:cNvSpPr/>
      </dsp:nvSpPr>
      <dsp:spPr>
        <a:xfrm>
          <a:off x="437809" y="418136"/>
          <a:ext cx="1516311" cy="693114"/>
        </a:xfrm>
        <a:prstGeom prst="roundRect">
          <a:avLst>
            <a:gd name="adj" fmla="val 10000"/>
          </a:avLst>
        </a:prstGeom>
        <a:solidFill>
          <a:srgbClr val="EEB211">
            <a:alpha val="95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Recruit Patients</a:t>
          </a:r>
        </a:p>
      </dsp:txBody>
      <dsp:txXfrm>
        <a:off x="458110" y="438437"/>
        <a:ext cx="1475709" cy="652512"/>
      </dsp:txXfrm>
    </dsp:sp>
    <dsp:sp modelId="{D143047B-7C40-41EC-9FBC-0BF3E97936D8}">
      <dsp:nvSpPr>
        <dsp:cNvPr id="0" name=""/>
        <dsp:cNvSpPr/>
      </dsp:nvSpPr>
      <dsp:spPr>
        <a:xfrm>
          <a:off x="2038558" y="250035"/>
          <a:ext cx="1795632" cy="693114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0A4AE3-7868-497B-9DEA-A48CDAEE97BD}">
      <dsp:nvSpPr>
        <dsp:cNvPr id="0" name=""/>
        <dsp:cNvSpPr/>
      </dsp:nvSpPr>
      <dsp:spPr>
        <a:xfrm>
          <a:off x="2443354" y="421907"/>
          <a:ext cx="1671961" cy="693114"/>
        </a:xfrm>
        <a:prstGeom prst="roundRect">
          <a:avLst>
            <a:gd name="adj" fmla="val 10000"/>
          </a:avLst>
        </a:prstGeom>
        <a:solidFill>
          <a:srgbClr val="EEB211">
            <a:alpha val="95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Microphone and IMU setup</a:t>
          </a:r>
        </a:p>
      </dsp:txBody>
      <dsp:txXfrm>
        <a:off x="2463655" y="442208"/>
        <a:ext cx="1631359" cy="652512"/>
      </dsp:txXfrm>
    </dsp:sp>
    <dsp:sp modelId="{E376BC57-A323-4CE7-B70D-00BE9BA4ABEF}">
      <dsp:nvSpPr>
        <dsp:cNvPr id="0" name=""/>
        <dsp:cNvSpPr/>
      </dsp:nvSpPr>
      <dsp:spPr>
        <a:xfrm>
          <a:off x="4181687" y="259143"/>
          <a:ext cx="1795632" cy="693114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6A50DE-FDEF-4A47-87F1-79D626D3CF91}">
      <dsp:nvSpPr>
        <dsp:cNvPr id="0" name=""/>
        <dsp:cNvSpPr/>
      </dsp:nvSpPr>
      <dsp:spPr>
        <a:xfrm>
          <a:off x="4446002" y="432421"/>
          <a:ext cx="1945352" cy="693114"/>
        </a:xfrm>
        <a:prstGeom prst="roundRect">
          <a:avLst>
            <a:gd name="adj" fmla="val 10000"/>
          </a:avLst>
        </a:prstGeom>
        <a:solidFill>
          <a:srgbClr val="EEB211">
            <a:alpha val="95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10 Flexion/Extension &amp; Squat Exercises</a:t>
          </a:r>
        </a:p>
      </dsp:txBody>
      <dsp:txXfrm>
        <a:off x="4466303" y="452722"/>
        <a:ext cx="1904750" cy="652512"/>
      </dsp:txXfrm>
    </dsp:sp>
    <dsp:sp modelId="{60FF0FAE-1808-472A-AC44-9048A4251E72}">
      <dsp:nvSpPr>
        <dsp:cNvPr id="0" name=""/>
        <dsp:cNvSpPr/>
      </dsp:nvSpPr>
      <dsp:spPr>
        <a:xfrm>
          <a:off x="6447218" y="259143"/>
          <a:ext cx="1795632" cy="693114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DA880C4-C9EF-44AD-B713-37049D61D94D}">
      <dsp:nvSpPr>
        <dsp:cNvPr id="0" name=""/>
        <dsp:cNvSpPr/>
      </dsp:nvSpPr>
      <dsp:spPr>
        <a:xfrm>
          <a:off x="6722511" y="432421"/>
          <a:ext cx="1923395" cy="693114"/>
        </a:xfrm>
        <a:prstGeom prst="roundRect">
          <a:avLst>
            <a:gd name="adj" fmla="val 10000"/>
          </a:avLst>
        </a:prstGeom>
        <a:solidFill>
          <a:srgbClr val="EEB211">
            <a:alpha val="95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Pattern Analysis and Feature Comparison</a:t>
          </a:r>
        </a:p>
      </dsp:txBody>
      <dsp:txXfrm>
        <a:off x="6742812" y="452722"/>
        <a:ext cx="1882793" cy="652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ADA66-50FE-4F53-A16E-7C8839622D98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ACA34-DD46-4375-AB93-6FC4E8F3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7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ACA34-DD46-4375-AB93-6FC4E8F3EF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33" y="1557867"/>
            <a:ext cx="5096935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5332" y="4275668"/>
            <a:ext cx="5096935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54000" y="1371600"/>
            <a:ext cx="4216401" cy="22530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56667" y="1371600"/>
            <a:ext cx="4207934" cy="22530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54000" y="3784602"/>
            <a:ext cx="4216401" cy="24597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56667" y="3784600"/>
            <a:ext cx="4207934" cy="2459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3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62467" y="1329267"/>
            <a:ext cx="2751666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2776" y="1329267"/>
            <a:ext cx="2805693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132668" y="1329267"/>
            <a:ext cx="2870200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2467" y="2946400"/>
            <a:ext cx="2751666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2776" y="2946400"/>
            <a:ext cx="2805693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32668" y="2946400"/>
            <a:ext cx="2870200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62467" y="4677839"/>
            <a:ext cx="2751666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92776" y="4677839"/>
            <a:ext cx="2805692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132668" y="4677839"/>
            <a:ext cx="2870200" cy="15076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33" y="1557867"/>
            <a:ext cx="5096935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5332" y="4275668"/>
            <a:ext cx="5096935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8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90133"/>
            <a:ext cx="8830733" cy="46736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58" indent="-214313">
              <a:spcAft>
                <a:spcPts val="450"/>
              </a:spcAft>
              <a:buFont typeface="Lucida Grande"/>
              <a:buChar char="•"/>
              <a:defRPr sz="1575"/>
            </a:lvl2pPr>
            <a:lvl3pPr>
              <a:spcAft>
                <a:spcPts val="450"/>
              </a:spcAft>
              <a:defRPr sz="1575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97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668" y="1456269"/>
            <a:ext cx="4224866" cy="4765611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456269"/>
            <a:ext cx="4106333" cy="4765611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10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3268" y="1278466"/>
            <a:ext cx="4131733" cy="234617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8201" y="1278468"/>
            <a:ext cx="4174067" cy="234617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13268" y="3793066"/>
            <a:ext cx="4131733" cy="245133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8201" y="3793068"/>
            <a:ext cx="4174067" cy="24513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0134" y="1303867"/>
            <a:ext cx="2794000" cy="14256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2776" y="1303867"/>
            <a:ext cx="2822625" cy="14256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132667" y="1303867"/>
            <a:ext cx="2853266" cy="142561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20134" y="2878669"/>
            <a:ext cx="2794000" cy="158225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2776" y="2878669"/>
            <a:ext cx="2822625" cy="158225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20975" y="2878669"/>
            <a:ext cx="2864958" cy="158225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20134" y="4610108"/>
            <a:ext cx="2794000" cy="157541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92776" y="4610108"/>
            <a:ext cx="2822625" cy="157541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120975" y="4610108"/>
            <a:ext cx="2864958" cy="157541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1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47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3933"/>
            <a:ext cx="8873067" cy="47498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58" indent="-214313">
              <a:spcAft>
                <a:spcPts val="450"/>
              </a:spcAft>
              <a:buFont typeface="Lucida Grande"/>
              <a:buChar char="•"/>
              <a:defRPr sz="1575"/>
            </a:lvl2pPr>
            <a:lvl3pPr>
              <a:spcAft>
                <a:spcPts val="450"/>
              </a:spcAft>
              <a:defRPr sz="1575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36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1" y="1600200"/>
            <a:ext cx="4191000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536" y="1600200"/>
            <a:ext cx="4351865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6617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0"/>
            <a:ext cx="6138333" cy="991352"/>
          </a:xfrm>
          <a:prstGeom prst="rect">
            <a:avLst/>
          </a:prstGeom>
          <a:noFill/>
        </p:spPr>
        <p:txBody>
          <a:bodyPr vert="horz" lIns="27432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490133"/>
            <a:ext cx="8847667" cy="4707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28507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3" r:id="rId4"/>
    <p:sldLayoutId id="2147483683" r:id="rId5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349758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5765800" cy="991352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363133"/>
            <a:ext cx="8924509" cy="4834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7784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9758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262626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l.gatech.edu/" TargetMode="External"/><Relationship Id="rId2" Type="http://schemas.openxmlformats.org/officeDocument/2006/relationships/hyperlink" Target="http://www.dcwhittingslow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3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2690" y="1557867"/>
            <a:ext cx="5531310" cy="2235200"/>
          </a:xfrm>
        </p:spPr>
        <p:txBody>
          <a:bodyPr/>
          <a:lstStyle/>
          <a:p>
            <a:r>
              <a:rPr lang="en-US" sz="2400" i="1" dirty="0">
                <a:solidFill>
                  <a:schemeClr val="tx1"/>
                </a:solidFill>
              </a:rPr>
              <a:t>Listening to your joints – Engineering technology to help heal joint disease</a:t>
            </a:r>
            <a:endParaRPr lang="en-US" sz="2400" cap="none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3774" y="4275668"/>
            <a:ext cx="6062869" cy="1202267"/>
          </a:xfrm>
        </p:spPr>
        <p:txBody>
          <a:bodyPr/>
          <a:lstStyle/>
          <a:p>
            <a:r>
              <a:rPr lang="en-US" b="1" cap="none" dirty="0">
                <a:solidFill>
                  <a:schemeClr val="tx1"/>
                </a:solidFill>
              </a:rPr>
              <a:t>Daniel Whittingslow</a:t>
            </a:r>
            <a:r>
              <a:rPr lang="en-US" cap="none" dirty="0">
                <a:solidFill>
                  <a:schemeClr val="tx1"/>
                </a:solidFill>
              </a:rPr>
              <a:t>, MD/PhD Student</a:t>
            </a:r>
          </a:p>
          <a:p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7F2C0-FF5B-4614-B38E-8B13F49607C0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224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B3206E-A44C-4032-B843-B3C4CBAB4087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C4853-924E-4602-A7EC-3A4046DF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82880"/>
            <a:ext cx="8801100" cy="991352"/>
          </a:xfrm>
        </p:spPr>
        <p:txBody>
          <a:bodyPr/>
          <a:lstStyle/>
          <a:p>
            <a:r>
              <a:rPr lang="en-US" sz="2400" dirty="0"/>
              <a:t>9. Get results!</a:t>
            </a:r>
            <a:br>
              <a:rPr lang="en-US" sz="2400" dirty="0"/>
            </a:br>
            <a:r>
              <a:rPr lang="en-US" sz="2400" dirty="0"/>
              <a:t>healthy </a:t>
            </a:r>
            <a:r>
              <a:rPr lang="en-US" sz="2400" dirty="0" err="1"/>
              <a:t>Aes</a:t>
            </a:r>
            <a:r>
              <a:rPr lang="en-US" sz="2400" dirty="0"/>
              <a:t> vs </a:t>
            </a:r>
            <a:r>
              <a:rPr lang="en-US" sz="2400" dirty="0" err="1"/>
              <a:t>jia</a:t>
            </a:r>
            <a:r>
              <a:rPr lang="en-US" sz="2400" dirty="0"/>
              <a:t> AE</a:t>
            </a:r>
            <a:r>
              <a:rPr lang="en-US" sz="2400" cap="none" dirty="0"/>
              <a:t>s</a:t>
            </a:r>
            <a:r>
              <a:rPr lang="en-US" sz="2400" dirty="0"/>
              <a:t> vary in amplitude (Aim 2.1)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82FC77-C84F-4541-A963-C3A463B5EBCD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912522-00D6-4ADB-BD52-19432C2B8FC5}"/>
              </a:ext>
            </a:extLst>
          </p:cNvPr>
          <p:cNvSpPr/>
          <p:nvPr/>
        </p:nvSpPr>
        <p:spPr>
          <a:xfrm>
            <a:off x="856881" y="5781952"/>
            <a:ext cx="7430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Fig 5. Representative knee AE signals from a healthy control (left) and a patient with JIA (right).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8154E1-3C80-4B6B-8814-79CA6744C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4418" r="7046" b="4282"/>
          <a:stretch/>
        </p:blipFill>
        <p:spPr>
          <a:xfrm>
            <a:off x="856881" y="1498003"/>
            <a:ext cx="7430239" cy="42315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D55E95-E8E5-4238-93FE-F5997C430EDF}"/>
              </a:ext>
            </a:extLst>
          </p:cNvPr>
          <p:cNvSpPr/>
          <p:nvPr/>
        </p:nvSpPr>
        <p:spPr>
          <a:xfrm>
            <a:off x="0" y="6413500"/>
            <a:ext cx="50292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55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healthy_sub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889" b="18171"/>
          <a:stretch/>
        </p:blipFill>
        <p:spPr>
          <a:xfrm>
            <a:off x="0" y="1828800"/>
            <a:ext cx="9144000" cy="3237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" y="152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</a:rPr>
              <a:t>Healthy Knee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D9637-01F2-49AD-B7E8-6AE1A6B8307F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5F062E-BBB0-4B73-9A65-4CAA33312A62}"/>
              </a:ext>
            </a:extLst>
          </p:cNvPr>
          <p:cNvSpPr/>
          <p:nvPr/>
        </p:nvSpPr>
        <p:spPr>
          <a:xfrm>
            <a:off x="0" y="6413500"/>
            <a:ext cx="54864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injured_sub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011" b="17840"/>
          <a:stretch/>
        </p:blipFill>
        <p:spPr>
          <a:xfrm>
            <a:off x="0" y="1732248"/>
            <a:ext cx="9144000" cy="3350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" y="152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</a:rPr>
              <a:t>Arthritic Knee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6F17B-EB03-490F-BAD0-327C37FEC25C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DA59F-13E6-4DAF-A3FC-CC21A5DC5DFF}"/>
              </a:ext>
            </a:extLst>
          </p:cNvPr>
          <p:cNvSpPr/>
          <p:nvPr/>
        </p:nvSpPr>
        <p:spPr>
          <a:xfrm>
            <a:off x="0" y="6413500"/>
            <a:ext cx="59436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9965D-5392-4F6D-A013-DDBD0AB3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82880"/>
            <a:ext cx="6791217" cy="991352"/>
          </a:xfrm>
        </p:spPr>
        <p:txBody>
          <a:bodyPr/>
          <a:lstStyle/>
          <a:p>
            <a:r>
              <a:rPr lang="en-US" sz="2400" dirty="0"/>
              <a:t>Knee Sounds – </a:t>
            </a:r>
            <a:br>
              <a:rPr lang="en-US" sz="2400" dirty="0"/>
            </a:br>
            <a:r>
              <a:rPr lang="en-US" sz="2400" dirty="0"/>
              <a:t>Before and After Treatment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E3D594-8080-49D0-ADA2-E958697B8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07" y="1175585"/>
            <a:ext cx="7952787" cy="4506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67990-F96B-45DE-954C-F48C88E65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7" y="1175585"/>
            <a:ext cx="7952787" cy="4506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847DED-EF2A-4413-A310-F3086658EA4B}"/>
              </a:ext>
            </a:extLst>
          </p:cNvPr>
          <p:cNvSpPr txBox="1"/>
          <p:nvPr/>
        </p:nvSpPr>
        <p:spPr>
          <a:xfrm>
            <a:off x="3548924" y="5673792"/>
            <a:ext cx="2393663" cy="461665"/>
          </a:xfrm>
          <a:prstGeom prst="rect">
            <a:avLst/>
          </a:prstGeom>
          <a:solidFill>
            <a:srgbClr val="FFFFFF">
              <a:shade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5 Months Later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00FF9A-6F0F-4E8E-A48A-9362CB2EC931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D824E-5E2F-4361-A634-76327300071A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E5BB7C-D675-4F20-A5E8-8829FD17BC0B}"/>
              </a:ext>
            </a:extLst>
          </p:cNvPr>
          <p:cNvSpPr/>
          <p:nvPr/>
        </p:nvSpPr>
        <p:spPr>
          <a:xfrm>
            <a:off x="0" y="6413500"/>
            <a:ext cx="64008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4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6C85C8E-AE8A-472E-9ED9-11F312732A26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8043F3-FD67-4AED-B4B8-C5F91D15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7274" y="968756"/>
            <a:ext cx="8261123" cy="1411565"/>
          </a:xfrm>
        </p:spPr>
        <p:txBody>
          <a:bodyPr/>
          <a:lstStyle/>
          <a:p>
            <a:pPr marL="635508" lvl="1" indent="-285750"/>
            <a:r>
              <a:rPr lang="en-US" sz="1600" dirty="0">
                <a:solidFill>
                  <a:schemeClr val="bg1"/>
                </a:solidFill>
              </a:rPr>
              <a:t>b-Value is a scaling of the magnitude distribution of acoustic emissions</a:t>
            </a:r>
          </a:p>
          <a:p>
            <a:pPr marL="635508" lvl="1" indent="-285750"/>
            <a:r>
              <a:rPr lang="en-US" sz="1600" dirty="0">
                <a:solidFill>
                  <a:schemeClr val="bg1"/>
                </a:solidFill>
              </a:rPr>
              <a:t>Indicates the relative number of local failures in materials under stress. </a:t>
            </a:r>
          </a:p>
          <a:p>
            <a:pPr lvl="1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C75718-AD0C-4153-8D94-61D3A80F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-12326"/>
            <a:ext cx="7774672" cy="991352"/>
          </a:xfrm>
        </p:spPr>
        <p:txBody>
          <a:bodyPr/>
          <a:lstStyle/>
          <a:p>
            <a:r>
              <a:rPr lang="en-US" sz="2400" dirty="0"/>
              <a:t>10. Find a team and succeed together</a:t>
            </a:r>
            <a:br>
              <a:rPr lang="en-US" sz="2400" dirty="0"/>
            </a:br>
            <a:r>
              <a:rPr lang="en-US" sz="2400" dirty="0"/>
              <a:t>Joint Sound Analysis: </a:t>
            </a:r>
            <a:r>
              <a:rPr lang="en-US" sz="2400" cap="none" dirty="0"/>
              <a:t>b</a:t>
            </a:r>
            <a:r>
              <a:rPr lang="en-US" sz="2400" dirty="0"/>
              <a:t>-Value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BC1AE9-A930-4F34-8266-8AE1F3AF6336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7CB700-1A75-4CCF-8171-39242AFF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564" y="1802032"/>
            <a:ext cx="5208873" cy="418740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FF45A5-09D8-47BC-8BEA-CA228ACA6839}"/>
              </a:ext>
            </a:extLst>
          </p:cNvPr>
          <p:cNvSpPr txBox="1"/>
          <p:nvPr/>
        </p:nvSpPr>
        <p:spPr>
          <a:xfrm>
            <a:off x="257825" y="5966200"/>
            <a:ext cx="5208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758" lvl="1" algn="ctr"/>
            <a:r>
              <a:rPr lang="en-US" sz="1400" b="1" dirty="0">
                <a:solidFill>
                  <a:schemeClr val="bg1"/>
                </a:solidFill>
              </a:rPr>
              <a:t>Fig 6. b-Value Calculation.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5217A8-62E1-44F3-95AC-E392AC60F867}"/>
              </a:ext>
            </a:extLst>
          </p:cNvPr>
          <p:cNvSpPr/>
          <p:nvPr/>
        </p:nvSpPr>
        <p:spPr>
          <a:xfrm>
            <a:off x="1" y="6344743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Ref: Hyeon Ki </a:t>
            </a:r>
            <a:r>
              <a:rPr lang="en-US" sz="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Jeong</a:t>
            </a: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, et al</a:t>
            </a:r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, “b-Value: A Potential Biomarker for Assessing Knee Joint Health using Acoustical Emission Sensing,” Sensors Letters. 2018.</a:t>
            </a:r>
          </a:p>
        </p:txBody>
      </p:sp>
      <p:pic>
        <p:nvPicPr>
          <p:cNvPr id="3074" name="Picture 2" descr="http://irl.gatech.edu/wp-content/uploads/2016/08/hyeonki-150x150.jpg">
            <a:extLst>
              <a:ext uri="{FF2B5EF4-FFF2-40B4-BE49-F238E27FC236}">
                <a16:creationId xmlns:a16="http://schemas.microsoft.com/office/drawing/2014/main" id="{6B153DB5-1317-4B16-B3FF-441F4130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83" y="192213"/>
            <a:ext cx="777240" cy="77724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B83C32-DA29-4C6D-B327-76C9EEB4A9CA}"/>
              </a:ext>
            </a:extLst>
          </p:cNvPr>
          <p:cNvSpPr/>
          <p:nvPr/>
        </p:nvSpPr>
        <p:spPr>
          <a:xfrm>
            <a:off x="0" y="6413500"/>
            <a:ext cx="68580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30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554D53-87AB-42F5-89B6-00C9E0CC9E87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AC965-4CBF-4C42-AD1B-41C22CCB8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3" y="441339"/>
            <a:ext cx="9103057" cy="991352"/>
          </a:xfrm>
        </p:spPr>
        <p:txBody>
          <a:bodyPr/>
          <a:lstStyle/>
          <a:p>
            <a:r>
              <a:rPr lang="en-US" sz="2400" dirty="0"/>
              <a:t>The b-value can quantify response to therapy in </a:t>
            </a:r>
            <a:r>
              <a:rPr lang="en-US" sz="2400" dirty="0" err="1"/>
              <a:t>jia</a:t>
            </a:r>
            <a:r>
              <a:rPr lang="en-US" sz="2400" dirty="0"/>
              <a:t> affected knees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50F667-6905-4B37-A8AA-DCEF6DC9A74E}"/>
              </a:ext>
            </a:extLst>
          </p:cNvPr>
          <p:cNvSpPr/>
          <p:nvPr/>
        </p:nvSpPr>
        <p:spPr>
          <a:xfrm>
            <a:off x="514162" y="4573636"/>
            <a:ext cx="81156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Fig 7. Preliminary Longitudinal Comparison of AEs in JIA. </a:t>
            </a:r>
            <a:r>
              <a:rPr lang="en-US" sz="1600" dirty="0">
                <a:solidFill>
                  <a:schemeClr val="bg1"/>
                </a:solidFill>
              </a:rPr>
              <a:t>(n=6)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DA26C-8BD7-47AF-9220-1B4CDBDD73E8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2503E2-D23D-4565-9C9A-9552C716B7E2}"/>
              </a:ext>
            </a:extLst>
          </p:cNvPr>
          <p:cNvSpPr/>
          <p:nvPr/>
        </p:nvSpPr>
        <p:spPr>
          <a:xfrm>
            <a:off x="5276817" y="1824651"/>
            <a:ext cx="295309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A0C62-5D77-484F-934F-876F1287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4651"/>
            <a:ext cx="9144000" cy="27229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F7CDA2-5C9D-4C11-B311-D127DC33A19B}"/>
              </a:ext>
            </a:extLst>
          </p:cNvPr>
          <p:cNvSpPr/>
          <p:nvPr/>
        </p:nvSpPr>
        <p:spPr>
          <a:xfrm>
            <a:off x="0" y="6413500"/>
            <a:ext cx="73152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17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A322BA-83F4-48E1-9B90-B352220C0AA1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E71AF-A7D8-4E67-BE75-159DB2B10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09421"/>
            <a:ext cx="8971796" cy="991352"/>
          </a:xfrm>
        </p:spPr>
        <p:txBody>
          <a:bodyPr/>
          <a:lstStyle/>
          <a:p>
            <a:br>
              <a:rPr lang="en-US" u="sng" dirty="0">
                <a:solidFill>
                  <a:schemeClr val="tx1">
                    <a:lumMod val="75000"/>
                  </a:schemeClr>
                </a:solidFill>
              </a:rPr>
            </a:br>
            <a:endParaRPr lang="en-US" u="sng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1C036AA-3ED3-4BE4-BFA1-CE82D65E8953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4DB79541-5FDD-48BF-9630-5A4D62100EAA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9143999" cy="1068604"/>
          </a:xfrm>
          <a:prstGeom prst="rect">
            <a:avLst/>
          </a:prstGeom>
          <a:noFill/>
        </p:spPr>
        <p:txBody>
          <a:bodyPr vert="horz" lIns="27432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kern="1200" cap="all" spc="150">
                <a:solidFill>
                  <a:srgbClr val="EEB21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sz="2400" dirty="0"/>
              <a:t>12. Dream big!</a:t>
            </a:r>
          </a:p>
          <a:p>
            <a:r>
              <a:rPr lang="en-US" sz="2400" dirty="0"/>
              <a:t>Ultimate Vision: Wearable Decision Aid for Joint </a:t>
            </a:r>
            <a:br>
              <a:rPr lang="en-US" sz="2400" dirty="0"/>
            </a:br>
            <a:r>
              <a:rPr lang="en-US" sz="2400" dirty="0"/>
              <a:t>Health Management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66D5F8-B38E-47E2-9165-45D61CE65E44}"/>
              </a:ext>
            </a:extLst>
          </p:cNvPr>
          <p:cNvSpPr/>
          <p:nvPr/>
        </p:nvSpPr>
        <p:spPr>
          <a:xfrm>
            <a:off x="0" y="6413500"/>
            <a:ext cx="5088194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6731E-2B62-4326-AD44-6EEC0AE4E2A9}"/>
              </a:ext>
            </a:extLst>
          </p:cNvPr>
          <p:cNvSpPr/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DF1E51-ED3E-4D38-B0E6-BFABC6B00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9944"/>
            <a:ext cx="3306701" cy="34321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1B0B34-2BC8-4882-AC5C-BB8DB49E0C57}"/>
              </a:ext>
            </a:extLst>
          </p:cNvPr>
          <p:cNvSpPr txBox="1"/>
          <p:nvPr/>
        </p:nvSpPr>
        <p:spPr>
          <a:xfrm>
            <a:off x="76200" y="5152072"/>
            <a:ext cx="3459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Smart Brace with Integrated Sensors and Electronics (Daily / Weekly Recordings taken at Home)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FA29FB-E998-45DC-A167-F9117A6BB9B1}"/>
              </a:ext>
            </a:extLst>
          </p:cNvPr>
          <p:cNvGrpSpPr/>
          <p:nvPr/>
        </p:nvGrpSpPr>
        <p:grpSpPr>
          <a:xfrm rot="2011695">
            <a:off x="3019714" y="2770416"/>
            <a:ext cx="1088975" cy="1088975"/>
            <a:chOff x="3886200" y="2667000"/>
            <a:chExt cx="1280160" cy="1280160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343096EA-2126-4E1D-9DC2-ED44B3B46CD6}"/>
                </a:ext>
              </a:extLst>
            </p:cNvPr>
            <p:cNvSpPr/>
            <p:nvPr/>
          </p:nvSpPr>
          <p:spPr bwMode="auto">
            <a:xfrm>
              <a:off x="4069080" y="2849880"/>
              <a:ext cx="914400" cy="914400"/>
            </a:xfrm>
            <a:prstGeom prst="arc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2C81064A-045D-4E9E-A184-1673C0BFB72C}"/>
                </a:ext>
              </a:extLst>
            </p:cNvPr>
            <p:cNvSpPr/>
            <p:nvPr/>
          </p:nvSpPr>
          <p:spPr bwMode="auto">
            <a:xfrm>
              <a:off x="3886200" y="2667000"/>
              <a:ext cx="1280160" cy="1280160"/>
            </a:xfrm>
            <a:prstGeom prst="arc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1D12A597-88BD-43AC-B6F5-A9B5299C57A1}"/>
                </a:ext>
              </a:extLst>
            </p:cNvPr>
            <p:cNvSpPr/>
            <p:nvPr/>
          </p:nvSpPr>
          <p:spPr bwMode="auto">
            <a:xfrm>
              <a:off x="4251960" y="3032760"/>
              <a:ext cx="548640" cy="548640"/>
            </a:xfrm>
            <a:prstGeom prst="arc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EAC76B-2990-44E6-AD7E-2DCE46524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92" y="2559964"/>
            <a:ext cx="616906" cy="13289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E706D1-37AF-4F81-89E2-CCEA7694E243}"/>
              </a:ext>
            </a:extLst>
          </p:cNvPr>
          <p:cNvSpPr txBox="1"/>
          <p:nvPr/>
        </p:nvSpPr>
        <p:spPr>
          <a:xfrm>
            <a:off x="3699245" y="399019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Smartphone with Arthritis Management App</a:t>
            </a:r>
          </a:p>
        </p:txBody>
      </p:sp>
      <p:sp>
        <p:nvSpPr>
          <p:cNvPr id="20" name="Rounded Rectangle 56">
            <a:extLst>
              <a:ext uri="{FF2B5EF4-FFF2-40B4-BE49-F238E27FC236}">
                <a16:creationId xmlns:a16="http://schemas.microsoft.com/office/drawing/2014/main" id="{BB3A6003-EE23-476D-8108-04001FB7B15B}"/>
              </a:ext>
            </a:extLst>
          </p:cNvPr>
          <p:cNvSpPr/>
          <p:nvPr/>
        </p:nvSpPr>
        <p:spPr bwMode="auto">
          <a:xfrm>
            <a:off x="6248400" y="1930652"/>
            <a:ext cx="2590800" cy="493196"/>
          </a:xfrm>
          <a:prstGeom prst="round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0D28CE-76A9-4561-BBEE-7C9B23038AB0}"/>
              </a:ext>
            </a:extLst>
          </p:cNvPr>
          <p:cNvSpPr txBox="1"/>
          <p:nvPr/>
        </p:nvSpPr>
        <p:spPr>
          <a:xfrm>
            <a:off x="6172200" y="120486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Joint Health Score (for Patient / Caregiver)</a:t>
            </a:r>
          </a:p>
        </p:txBody>
      </p:sp>
      <p:sp>
        <p:nvSpPr>
          <p:cNvPr id="22" name="Rounded Rectangle 58">
            <a:extLst>
              <a:ext uri="{FF2B5EF4-FFF2-40B4-BE49-F238E27FC236}">
                <a16:creationId xmlns:a16="http://schemas.microsoft.com/office/drawing/2014/main" id="{067919FB-1797-4FFB-B696-827784307BDC}"/>
              </a:ext>
            </a:extLst>
          </p:cNvPr>
          <p:cNvSpPr/>
          <p:nvPr/>
        </p:nvSpPr>
        <p:spPr bwMode="auto">
          <a:xfrm>
            <a:off x="6248400" y="2806668"/>
            <a:ext cx="2590800" cy="1674580"/>
          </a:xfrm>
          <a:prstGeom prst="roundRect">
            <a:avLst/>
          </a:prstGeom>
          <a:solidFill>
            <a:schemeClr val="tx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+mn-cs"/>
              </a:rPr>
              <a:t>Machine Learning Algorithms for Deriving Joint Health Score from Sensor Data</a:t>
            </a:r>
          </a:p>
        </p:txBody>
      </p:sp>
      <p:sp>
        <p:nvSpPr>
          <p:cNvPr id="23" name="Down Arrow 69">
            <a:extLst>
              <a:ext uri="{FF2B5EF4-FFF2-40B4-BE49-F238E27FC236}">
                <a16:creationId xmlns:a16="http://schemas.microsoft.com/office/drawing/2014/main" id="{01556134-3BC7-4761-8CF1-97D990CECDED}"/>
              </a:ext>
            </a:extLst>
          </p:cNvPr>
          <p:cNvSpPr/>
          <p:nvPr/>
        </p:nvSpPr>
        <p:spPr bwMode="auto">
          <a:xfrm flipV="1">
            <a:off x="7315200" y="2467231"/>
            <a:ext cx="457200" cy="274320"/>
          </a:xfrm>
          <a:prstGeom prst="downArrow">
            <a:avLst/>
          </a:prstGeom>
          <a:solidFill>
            <a:srgbClr val="002060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F38014-296C-434B-86D1-7C1E51A9E5C5}"/>
              </a:ext>
            </a:extLst>
          </p:cNvPr>
          <p:cNvSpPr txBox="1"/>
          <p:nvPr/>
        </p:nvSpPr>
        <p:spPr>
          <a:xfrm>
            <a:off x="6248400" y="4765383"/>
            <a:ext cx="2594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Data Analytics Implemented on Cloud / Smartphone to Titrate Care Based on Joint Health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160FDB-B9C1-4741-96E8-68A62A515BE0}"/>
              </a:ext>
            </a:extLst>
          </p:cNvPr>
          <p:cNvSpPr txBox="1"/>
          <p:nvPr/>
        </p:nvSpPr>
        <p:spPr>
          <a:xfrm>
            <a:off x="6782937" y="6446070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7831F9-755F-41CA-8E24-D7456F637F1B}"/>
              </a:ext>
            </a:extLst>
          </p:cNvPr>
          <p:cNvSpPr/>
          <p:nvPr/>
        </p:nvSpPr>
        <p:spPr>
          <a:xfrm>
            <a:off x="0" y="6413500"/>
            <a:ext cx="82296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85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EB158-D81A-4995-8BD4-974B36CE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I’ve found helpful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2CE0B-9A9D-431A-9773-EBC8DEA45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329"/>
          <a:stretch/>
        </p:blipFill>
        <p:spPr>
          <a:xfrm>
            <a:off x="278448" y="704257"/>
            <a:ext cx="5739494" cy="3674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C0562E-6F66-4B3D-9AFB-C2D253759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61" r="16773"/>
          <a:stretch/>
        </p:blipFill>
        <p:spPr>
          <a:xfrm>
            <a:off x="4288025" y="2323600"/>
            <a:ext cx="4759422" cy="3846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BA2F1-C2C1-4E36-9871-76620BB0B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322844"/>
            <a:ext cx="4384576" cy="1026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5326A-46C4-498C-9185-EDF10641AC55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B893C0-51DB-4008-83B6-0B4E7183D5BD}"/>
              </a:ext>
            </a:extLst>
          </p:cNvPr>
          <p:cNvSpPr/>
          <p:nvPr/>
        </p:nvSpPr>
        <p:spPr>
          <a:xfrm>
            <a:off x="0" y="6413500"/>
            <a:ext cx="86868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4F45E2-5304-4286-91F9-4D1AFBBDC595}"/>
              </a:ext>
            </a:extLst>
          </p:cNvPr>
          <p:cNvSpPr txBox="1">
            <a:spLocks/>
          </p:cNvSpPr>
          <p:nvPr/>
        </p:nvSpPr>
        <p:spPr>
          <a:xfrm>
            <a:off x="-65935" y="5300658"/>
            <a:ext cx="6138333" cy="991352"/>
          </a:xfrm>
          <a:prstGeom prst="rect">
            <a:avLst/>
          </a:prstGeom>
          <a:noFill/>
        </p:spPr>
        <p:txBody>
          <a:bodyPr vert="horz" lIns="27432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kern="1200" cap="all" spc="150">
                <a:solidFill>
                  <a:srgbClr val="EEB21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Found on dcwhittingslow.com</a:t>
            </a:r>
          </a:p>
        </p:txBody>
      </p:sp>
    </p:spTree>
    <p:extLst>
      <p:ext uri="{BB962C8B-B14F-4D97-AF65-F5344CB8AC3E}">
        <p14:creationId xmlns:p14="http://schemas.microsoft.com/office/powerpoint/2010/main" val="79026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4099-2DBA-4023-8722-B8246BD1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30" y="1098893"/>
            <a:ext cx="8556170" cy="2733576"/>
          </a:xfrm>
        </p:spPr>
        <p:txBody>
          <a:bodyPr/>
          <a:lstStyle/>
          <a:p>
            <a:br>
              <a:rPr lang="en-US" sz="5400" dirty="0"/>
            </a:br>
            <a:r>
              <a:rPr lang="en-US" sz="5400" dirty="0"/>
              <a:t>    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AB6FE-9514-487B-BE03-9FEEACBE1E41}"/>
              </a:ext>
            </a:extLst>
          </p:cNvPr>
          <p:cNvSpPr txBox="1"/>
          <p:nvPr/>
        </p:nvSpPr>
        <p:spPr>
          <a:xfrm>
            <a:off x="3676850" y="3465096"/>
            <a:ext cx="417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Daniel Whittingslow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dcwhitt@emory.edu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2D247-32A0-4758-BABF-FF8811134E06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F3AFC-4EC2-49CF-A3F8-DCADAA7E07FB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04302-768C-47A2-B3E4-4B411E281E53}"/>
              </a:ext>
            </a:extLst>
          </p:cNvPr>
          <p:cNvSpPr/>
          <p:nvPr/>
        </p:nvSpPr>
        <p:spPr>
          <a:xfrm>
            <a:off x="0" y="6413500"/>
            <a:ext cx="91440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81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8043F3-FD67-4AED-B4B8-C5F91D15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8157" y="1188609"/>
            <a:ext cx="8564450" cy="50418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Daniel Whittingslow (</a:t>
            </a:r>
            <a:r>
              <a:rPr lang="en-US" sz="2400" dirty="0">
                <a:hlinkClick r:id="rId2"/>
              </a:rPr>
              <a:t>www.dcwhittingslow.com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5th year MD/PhD Student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Graduate of GT BME (2013), minors in research, material science engineering, and Spanish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Research experience with heart valves, biomaterials, orthopedic implants, and now wearable health monitoring devices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 in Dr. </a:t>
            </a:r>
            <a:r>
              <a:rPr lang="en-US" sz="2400" dirty="0" err="1"/>
              <a:t>Inan’s</a:t>
            </a:r>
            <a:r>
              <a:rPr lang="en-US" sz="2400" dirty="0"/>
              <a:t> Non-Invasive Physiological Monitoring Lab (</a:t>
            </a:r>
            <a:r>
              <a:rPr lang="en-US" sz="2400" dirty="0">
                <a:hlinkClick r:id="rId3"/>
              </a:rPr>
              <a:t>www.irl.gatech.edu</a:t>
            </a:r>
            <a:r>
              <a:rPr lang="en-US" sz="2400" dirty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Study joint acoustical emissions using signal processing, custom hardware, a cadaver model, and patients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C75718-AD0C-4153-8D94-61D3A80F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60" y="197258"/>
            <a:ext cx="6138333" cy="991352"/>
          </a:xfrm>
        </p:spPr>
        <p:txBody>
          <a:bodyPr/>
          <a:lstStyle/>
          <a:p>
            <a:r>
              <a:rPr lang="en-US" sz="2800" dirty="0"/>
              <a:t>Who Am I?</a:t>
            </a:r>
            <a:endParaRPr 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8C57E0D-A29F-4EF6-B645-A7A76B50C8BF}"/>
              </a:ext>
            </a:extLst>
          </p:cNvPr>
          <p:cNvSpPr txBox="1">
            <a:spLocks/>
          </p:cNvSpPr>
          <p:nvPr/>
        </p:nvSpPr>
        <p:spPr>
          <a:xfrm>
            <a:off x="9109" y="2528278"/>
            <a:ext cx="7107255" cy="3469751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Tx/>
              <a:buNone/>
              <a:defRPr sz="1800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Lucida Grande"/>
              <a:buChar char="•"/>
              <a:defRPr sz="1575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575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2F69A-C4C8-428F-8EEB-90EB13BA5427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26" name="Picture 2" descr="Image result for emory university school of medicine">
            <a:extLst>
              <a:ext uri="{FF2B5EF4-FFF2-40B4-BE49-F238E27FC236}">
                <a16:creationId xmlns:a16="http://schemas.microsoft.com/office/drawing/2014/main" id="{186EA3E0-1D3E-4319-82B0-D3689653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344" y="1284241"/>
            <a:ext cx="1650361" cy="74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072F0E-4CA8-49B0-894F-EB4FD37A9B02}"/>
              </a:ext>
            </a:extLst>
          </p:cNvPr>
          <p:cNvSpPr/>
          <p:nvPr/>
        </p:nvSpPr>
        <p:spPr>
          <a:xfrm>
            <a:off x="0" y="6413500"/>
            <a:ext cx="9144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9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medicine">
            <a:extLst>
              <a:ext uri="{FF2B5EF4-FFF2-40B4-BE49-F238E27FC236}">
                <a16:creationId xmlns:a16="http://schemas.microsoft.com/office/drawing/2014/main" id="{49A58EC6-AF89-4F71-B781-7B058E3AA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r="4906"/>
          <a:stretch/>
        </p:blipFill>
        <p:spPr bwMode="auto">
          <a:xfrm rot="1207437">
            <a:off x="909213" y="3578958"/>
            <a:ext cx="2339084" cy="16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quation">
            <a:extLst>
              <a:ext uri="{FF2B5EF4-FFF2-40B4-BE49-F238E27FC236}">
                <a16:creationId xmlns:a16="http://schemas.microsoft.com/office/drawing/2014/main" id="{9DC760FC-4A22-4468-B5E7-1A1B8405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56" y="3551193"/>
            <a:ext cx="3436098" cy="206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C75718-AD0C-4153-8D94-61D3A80F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60" y="197258"/>
            <a:ext cx="6138333" cy="991352"/>
          </a:xfrm>
        </p:spPr>
        <p:txBody>
          <a:bodyPr/>
          <a:lstStyle/>
          <a:p>
            <a:r>
              <a:rPr lang="en-US" sz="2800" dirty="0"/>
              <a:t>What’s my job?</a:t>
            </a:r>
            <a:endParaRPr 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8C57E0D-A29F-4EF6-B645-A7A76B50C8BF}"/>
              </a:ext>
            </a:extLst>
          </p:cNvPr>
          <p:cNvSpPr txBox="1">
            <a:spLocks/>
          </p:cNvSpPr>
          <p:nvPr/>
        </p:nvSpPr>
        <p:spPr>
          <a:xfrm>
            <a:off x="3538678" y="4549282"/>
            <a:ext cx="1189266" cy="413705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Tx/>
              <a:buNone/>
              <a:defRPr sz="1800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Lucida Grande"/>
              <a:buChar char="•"/>
              <a:defRPr sz="1575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575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2F69A-C4C8-428F-8EEB-90EB13BA5427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050" name="Picture 2" descr="Image result for healthcare">
            <a:extLst>
              <a:ext uri="{FF2B5EF4-FFF2-40B4-BE49-F238E27FC236}">
                <a16:creationId xmlns:a16="http://schemas.microsoft.com/office/drawing/2014/main" id="{D9F2B384-BCEC-48DF-93E8-B21253025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8" t="4816" r="23091"/>
          <a:stretch/>
        </p:blipFill>
        <p:spPr bwMode="auto">
          <a:xfrm rot="20864163">
            <a:off x="374113" y="1476671"/>
            <a:ext cx="2362675" cy="240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ngineer">
            <a:extLst>
              <a:ext uri="{FF2B5EF4-FFF2-40B4-BE49-F238E27FC236}">
                <a16:creationId xmlns:a16="http://schemas.microsoft.com/office/drawing/2014/main" id="{FB8BD9F2-372C-4593-B91B-95C30CD1C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t="1758" r="2659" b="6727"/>
          <a:stretch/>
        </p:blipFill>
        <p:spPr bwMode="auto">
          <a:xfrm>
            <a:off x="4544270" y="1483154"/>
            <a:ext cx="3089650" cy="239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07036B-58B9-4C1F-B3AF-7BF6683DA11A}"/>
              </a:ext>
            </a:extLst>
          </p:cNvPr>
          <p:cNvCxnSpPr/>
          <p:nvPr/>
        </p:nvCxnSpPr>
        <p:spPr>
          <a:xfrm>
            <a:off x="3964293" y="1669774"/>
            <a:ext cx="0" cy="2902226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FBE77C59-7475-44DC-9D36-79FEBD7D6851}"/>
              </a:ext>
            </a:extLst>
          </p:cNvPr>
          <p:cNvSpPr txBox="1">
            <a:spLocks/>
          </p:cNvSpPr>
          <p:nvPr/>
        </p:nvSpPr>
        <p:spPr>
          <a:xfrm>
            <a:off x="2401143" y="5550004"/>
            <a:ext cx="6138333" cy="991352"/>
          </a:xfrm>
          <a:prstGeom prst="rect">
            <a:avLst/>
          </a:prstGeom>
          <a:noFill/>
        </p:spPr>
        <p:txBody>
          <a:bodyPr vert="horz" lIns="27432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kern="1200" cap="all" spc="150">
                <a:solidFill>
                  <a:srgbClr val="EEB21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sz="2800" dirty="0"/>
              <a:t>How do I do it?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0D598-C81F-449F-8338-CC8D22EABE04}"/>
              </a:ext>
            </a:extLst>
          </p:cNvPr>
          <p:cNvSpPr/>
          <p:nvPr/>
        </p:nvSpPr>
        <p:spPr>
          <a:xfrm>
            <a:off x="0" y="6413500"/>
            <a:ext cx="13716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CE2A608-E0E6-4B1B-B3AC-5565E1D40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776" y="3723702"/>
            <a:ext cx="3618575" cy="2413307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054" name="Picture 6" descr="Image result for juvenile idiopathic arthritis knee">
            <a:extLst>
              <a:ext uri="{FF2B5EF4-FFF2-40B4-BE49-F238E27FC236}">
                <a16:creationId xmlns:a16="http://schemas.microsoft.com/office/drawing/2014/main" id="{0F508482-8842-4691-82F1-C2E01C7D8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2"/>
          <a:stretch/>
        </p:blipFill>
        <p:spPr bwMode="auto">
          <a:xfrm>
            <a:off x="3781460" y="1444408"/>
            <a:ext cx="1846633" cy="213049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juvenile idiopathic arthritis chin">
            <a:extLst>
              <a:ext uri="{FF2B5EF4-FFF2-40B4-BE49-F238E27FC236}">
                <a16:creationId xmlns:a16="http://schemas.microsoft.com/office/drawing/2014/main" id="{9AD80B59-17A2-42CC-8140-191963D94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" b="58902"/>
          <a:stretch/>
        </p:blipFill>
        <p:spPr bwMode="auto">
          <a:xfrm>
            <a:off x="5706773" y="2206579"/>
            <a:ext cx="2148785" cy="134563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6F0632-5AD0-4CBC-AC94-FC5DBA7B1CA6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FA4221-E4AD-4ED8-B313-A9AA4A8D2261}"/>
              </a:ext>
            </a:extLst>
          </p:cNvPr>
          <p:cNvSpPr/>
          <p:nvPr/>
        </p:nvSpPr>
        <p:spPr>
          <a:xfrm>
            <a:off x="-9109" y="4373832"/>
            <a:ext cx="9144000" cy="1343139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8043F3-FD67-4AED-B4B8-C5F91D15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2051" y="1407813"/>
            <a:ext cx="4107216" cy="31934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300,000 children in U.S. have JIA.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JIA </a:t>
            </a:r>
            <a:r>
              <a:rPr lang="en-US" b="1" dirty="0">
                <a:solidFill>
                  <a:schemeClr val="bg1"/>
                </a:solidFill>
              </a:rPr>
              <a:t>presentation varies</a:t>
            </a:r>
            <a:r>
              <a:rPr lang="en-US" dirty="0">
                <a:solidFill>
                  <a:schemeClr val="bg1"/>
                </a:solidFill>
              </a:rPr>
              <a:t> making diagnosis difficult and often subjective.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knee and TMJ are commonly affected.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Early diagnosis and treatment are key to prevent growth and functional abnormalities.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Closest pediatric rheumatologist to the patient can be more than </a:t>
            </a:r>
            <a:r>
              <a:rPr lang="en-US" b="1" dirty="0">
                <a:solidFill>
                  <a:schemeClr val="bg1"/>
                </a:solidFill>
              </a:rPr>
              <a:t>200 miles away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C75718-AD0C-4153-8D94-61D3A80F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60" y="197258"/>
            <a:ext cx="6138333" cy="991352"/>
          </a:xfrm>
        </p:spPr>
        <p:txBody>
          <a:bodyPr/>
          <a:lstStyle/>
          <a:p>
            <a:r>
              <a:rPr lang="en-US" sz="2800" dirty="0"/>
              <a:t>1. Identify a problem:</a:t>
            </a:r>
            <a:br>
              <a:rPr lang="en-US" sz="2400" dirty="0"/>
            </a:br>
            <a:r>
              <a:rPr lang="en-US" sz="2400" dirty="0"/>
              <a:t>Juvenile Idiopathic arthritis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8C57E0D-A29F-4EF6-B645-A7A76B50C8BF}"/>
              </a:ext>
            </a:extLst>
          </p:cNvPr>
          <p:cNvSpPr txBox="1">
            <a:spLocks/>
          </p:cNvSpPr>
          <p:nvPr/>
        </p:nvSpPr>
        <p:spPr>
          <a:xfrm>
            <a:off x="9109" y="2528278"/>
            <a:ext cx="7107255" cy="3469751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Tx/>
              <a:buNone/>
              <a:defRPr sz="1800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Lucida Grande"/>
              <a:buChar char="•"/>
              <a:defRPr sz="1575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575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6389C8-501A-4C8D-BDDF-933AC24D680F}"/>
              </a:ext>
            </a:extLst>
          </p:cNvPr>
          <p:cNvSpPr txBox="1"/>
          <p:nvPr/>
        </p:nvSpPr>
        <p:spPr>
          <a:xfrm>
            <a:off x="1627841" y="4339619"/>
            <a:ext cx="62158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We need a method for easily monitoring JIA that doesn’t require as many clinical visits.</a:t>
            </a:r>
          </a:p>
          <a:p>
            <a:endParaRPr lang="en-US" dirty="0"/>
          </a:p>
        </p:txBody>
      </p:sp>
      <p:pic>
        <p:nvPicPr>
          <p:cNvPr id="12" name="Picture 4" descr="Image result for emory children's">
            <a:extLst>
              <a:ext uri="{FF2B5EF4-FFF2-40B4-BE49-F238E27FC236}">
                <a16:creationId xmlns:a16="http://schemas.microsoft.com/office/drawing/2014/main" id="{63B4959C-42DA-4BC5-A7D5-C42B4DA36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1" b="20116"/>
          <a:stretch/>
        </p:blipFill>
        <p:spPr bwMode="auto">
          <a:xfrm>
            <a:off x="6948488" y="1097242"/>
            <a:ext cx="1814141" cy="10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>
            <a:extLst>
              <a:ext uri="{FF2B5EF4-FFF2-40B4-BE49-F238E27FC236}">
                <a16:creationId xmlns:a16="http://schemas.microsoft.com/office/drawing/2014/main" id="{A0392967-8C63-4550-A6A0-E05A7340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676" y="2122954"/>
            <a:ext cx="1069972" cy="8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38B752-9256-41E1-BE79-7670322E649C}"/>
              </a:ext>
            </a:extLst>
          </p:cNvPr>
          <p:cNvSpPr/>
          <p:nvPr/>
        </p:nvSpPr>
        <p:spPr>
          <a:xfrm>
            <a:off x="147851" y="6609470"/>
            <a:ext cx="8848298" cy="24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Reference: </a:t>
            </a:r>
            <a:r>
              <a:rPr lang="en-US" sz="1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Petersson</a:t>
            </a:r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(2010), What you can and cannot see in TMJ imaging – an overview related to the RDC/TMD diagnostic system. Journal of Oral Rehabilitation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7415E-9CC2-4B27-86F2-2227AA32540C}"/>
              </a:ext>
            </a:extLst>
          </p:cNvPr>
          <p:cNvSpPr/>
          <p:nvPr/>
        </p:nvSpPr>
        <p:spPr>
          <a:xfrm>
            <a:off x="0" y="6413500"/>
            <a:ext cx="18288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0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995F1-48E9-413A-ACEB-085F9CE2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647295" cy="991352"/>
          </a:xfrm>
        </p:spPr>
        <p:txBody>
          <a:bodyPr/>
          <a:lstStyle/>
          <a:p>
            <a:r>
              <a:rPr lang="en-US" sz="2400" dirty="0"/>
              <a:t>2. Understand the problem</a:t>
            </a:r>
            <a:br>
              <a:rPr lang="en-US" sz="2400" dirty="0"/>
            </a:br>
            <a:r>
              <a:rPr lang="en-US" sz="2400" dirty="0"/>
              <a:t>Current Standard of Care </a:t>
            </a:r>
          </a:p>
        </p:txBody>
      </p:sp>
      <p:pic>
        <p:nvPicPr>
          <p:cNvPr id="3078" name="Picture 6" descr="Image result for mcmurray test">
            <a:extLst>
              <a:ext uri="{FF2B5EF4-FFF2-40B4-BE49-F238E27FC236}">
                <a16:creationId xmlns:a16="http://schemas.microsoft.com/office/drawing/2014/main" id="{8D5AFEE8-0A7F-4956-9F53-A352DAEEA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r="15284"/>
          <a:stretch/>
        </p:blipFill>
        <p:spPr bwMode="auto">
          <a:xfrm>
            <a:off x="617907" y="1106821"/>
            <a:ext cx="1423358" cy="149900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lachman test">
            <a:extLst>
              <a:ext uri="{FF2B5EF4-FFF2-40B4-BE49-F238E27FC236}">
                <a16:creationId xmlns:a16="http://schemas.microsoft.com/office/drawing/2014/main" id="{86D86D7D-7A84-4893-A59C-402050A33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6" r="9243"/>
          <a:stretch/>
        </p:blipFill>
        <p:spPr bwMode="auto">
          <a:xfrm>
            <a:off x="1450426" y="1684578"/>
            <a:ext cx="1581227" cy="15693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mri knee">
            <a:extLst>
              <a:ext uri="{FF2B5EF4-FFF2-40B4-BE49-F238E27FC236}">
                <a16:creationId xmlns:a16="http://schemas.microsoft.com/office/drawing/2014/main" id="{0EB48A17-EE81-488E-A0FA-21BADB686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14229" r="15273" b="19436"/>
          <a:stretch/>
        </p:blipFill>
        <p:spPr bwMode="auto">
          <a:xfrm>
            <a:off x="3673549" y="1106821"/>
            <a:ext cx="1775925" cy="112828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mri knee">
            <a:extLst>
              <a:ext uri="{FF2B5EF4-FFF2-40B4-BE49-F238E27FC236}">
                <a16:creationId xmlns:a16="http://schemas.microsoft.com/office/drawing/2014/main" id="{90A251B9-3F1F-4E93-B022-B3DA099A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10" y="1684578"/>
            <a:ext cx="2281013" cy="16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functional questionnaire knee arthritis">
            <a:extLst>
              <a:ext uri="{FF2B5EF4-FFF2-40B4-BE49-F238E27FC236}">
                <a16:creationId xmlns:a16="http://schemas.microsoft.com/office/drawing/2014/main" id="{CF9D1C96-0853-406D-AF2B-805B0373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57" y="4140343"/>
            <a:ext cx="2022920" cy="15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lated image">
            <a:extLst>
              <a:ext uri="{FF2B5EF4-FFF2-40B4-BE49-F238E27FC236}">
                <a16:creationId xmlns:a16="http://schemas.microsoft.com/office/drawing/2014/main" id="{9F1380AE-5BDE-4946-9AC5-0480F4271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03" y="3847118"/>
            <a:ext cx="1775364" cy="1183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BA6BA6-D27E-4698-B6CD-02FB6DB623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6966" y="4542062"/>
            <a:ext cx="1409740" cy="167283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B6E360-7E36-425E-91F5-428A3A3DAD96}"/>
              </a:ext>
            </a:extLst>
          </p:cNvPr>
          <p:cNvSpPr txBox="1"/>
          <p:nvPr/>
        </p:nvSpPr>
        <p:spPr>
          <a:xfrm>
            <a:off x="2064051" y="1013202"/>
            <a:ext cx="148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Physical Exam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3DE0E3-68D5-416D-BBC5-BD36A54B9A4F}"/>
              </a:ext>
            </a:extLst>
          </p:cNvPr>
          <p:cNvSpPr txBox="1"/>
          <p:nvPr/>
        </p:nvSpPr>
        <p:spPr>
          <a:xfrm>
            <a:off x="5602009" y="101320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A0B321-0366-4C03-9021-CCA922867E50}"/>
              </a:ext>
            </a:extLst>
          </p:cNvPr>
          <p:cNvSpPr txBox="1"/>
          <p:nvPr/>
        </p:nvSpPr>
        <p:spPr>
          <a:xfrm>
            <a:off x="1880729" y="3624727"/>
            <a:ext cx="102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 Tests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218D54-5F09-432A-AFC2-9E21E0215FD5}"/>
              </a:ext>
            </a:extLst>
          </p:cNvPr>
          <p:cNvSpPr txBox="1"/>
          <p:nvPr/>
        </p:nvSpPr>
        <p:spPr>
          <a:xfrm>
            <a:off x="5173070" y="3624727"/>
            <a:ext cx="1671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Patient Reported Symptoms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A0DC58-1B99-4EB3-865B-2036F24A74C1}"/>
              </a:ext>
            </a:extLst>
          </p:cNvPr>
          <p:cNvSpPr txBox="1"/>
          <p:nvPr/>
        </p:nvSpPr>
        <p:spPr>
          <a:xfrm>
            <a:off x="6700395" y="3624727"/>
            <a:ext cx="160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Questionnaires</a:t>
            </a:r>
          </a:p>
        </p:txBody>
      </p:sp>
      <p:pic>
        <p:nvPicPr>
          <p:cNvPr id="3100" name="Picture 28" descr="Image result for blood draw">
            <a:extLst>
              <a:ext uri="{FF2B5EF4-FFF2-40B4-BE49-F238E27FC236}">
                <a16:creationId xmlns:a16="http://schemas.microsoft.com/office/drawing/2014/main" id="{E696C213-451D-4E49-ADFA-8B6E44C8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49" y="3847118"/>
            <a:ext cx="1389888" cy="138988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Image result for lab tests">
            <a:extLst>
              <a:ext uri="{FF2B5EF4-FFF2-40B4-BE49-F238E27FC236}">
                <a16:creationId xmlns:a16="http://schemas.microsoft.com/office/drawing/2014/main" id="{1EA34348-8E32-4142-B06E-AF45F956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68" y="4542062"/>
            <a:ext cx="1671361" cy="132182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9B4044-9B1E-4273-A322-58160835601F}"/>
              </a:ext>
            </a:extLst>
          </p:cNvPr>
          <p:cNvSpPr/>
          <p:nvPr/>
        </p:nvSpPr>
        <p:spPr>
          <a:xfrm>
            <a:off x="0" y="1837636"/>
            <a:ext cx="9144000" cy="2795796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473BD4-4CF2-414C-8318-4D425285BF4C}"/>
              </a:ext>
            </a:extLst>
          </p:cNvPr>
          <p:cNvSpPr txBox="1"/>
          <p:nvPr/>
        </p:nvSpPr>
        <p:spPr>
          <a:xfrm>
            <a:off x="31846" y="2830661"/>
            <a:ext cx="9112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quantitative biomarker of joint health, measured with affordable hardware, could improve this care by allowing for better longitudinal assessment outside of clinic.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F08713-EA6D-4EC8-BD19-981B92673A47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148209-D89D-4BC1-A8F9-DEC972A21D73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A1E5E3-EAD0-4F69-BD78-CFF1FDD69458}"/>
              </a:ext>
            </a:extLst>
          </p:cNvPr>
          <p:cNvSpPr txBox="1"/>
          <p:nvPr/>
        </p:nvSpPr>
        <p:spPr>
          <a:xfrm>
            <a:off x="101116" y="2155170"/>
            <a:ext cx="9112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Identify an Opportunity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75ECAF-939D-4723-8611-F6DB33433A5A}"/>
              </a:ext>
            </a:extLst>
          </p:cNvPr>
          <p:cNvSpPr/>
          <p:nvPr/>
        </p:nvSpPr>
        <p:spPr>
          <a:xfrm>
            <a:off x="0" y="6413500"/>
            <a:ext cx="22860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8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5" grpId="0"/>
      <p:bldP spid="36" grpId="0"/>
      <p:bldP spid="37" grpId="0"/>
      <p:bldP spid="38" grpId="0"/>
      <p:bldP spid="25" grpId="0" animBg="1"/>
      <p:bldP spid="26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C8FBC4-B9C3-4D04-9495-552903FEA6B9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1A8DB-3D2D-489C-991F-1CCEFAAB3AA1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5194A-02C6-4B10-8E4A-FCDBFEAE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984"/>
            <a:ext cx="9143999" cy="991352"/>
          </a:xfrm>
        </p:spPr>
        <p:txBody>
          <a:bodyPr/>
          <a:lstStyle/>
          <a:p>
            <a:r>
              <a:rPr lang="en-US" sz="2400" dirty="0"/>
              <a:t>4. Do your background research</a:t>
            </a:r>
            <a:br>
              <a:rPr lang="en-US" sz="2400" dirty="0"/>
            </a:br>
            <a:r>
              <a:rPr lang="en-US" dirty="0"/>
              <a:t>Could Joint sounds aid in </a:t>
            </a:r>
            <a:r>
              <a:rPr lang="en-US" dirty="0" err="1"/>
              <a:t>msk</a:t>
            </a:r>
            <a:r>
              <a:rPr lang="en-US" dirty="0"/>
              <a:t> diagnosis?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F904A-CD4C-474F-84C0-D9CA21FF9EB5}"/>
              </a:ext>
            </a:extLst>
          </p:cNvPr>
          <p:cNvSpPr txBox="1"/>
          <p:nvPr/>
        </p:nvSpPr>
        <p:spPr>
          <a:xfrm>
            <a:off x="1" y="6623847"/>
            <a:ext cx="914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Ref: (Left) </a:t>
            </a:r>
            <a:r>
              <a:rPr lang="en-US" sz="800" b="1" dirty="0">
                <a:solidFill>
                  <a:schemeClr val="bg1"/>
                </a:solidFill>
              </a:rPr>
              <a:t>W. E. Blodgett</a:t>
            </a:r>
            <a:r>
              <a:rPr lang="en-US" sz="800" dirty="0">
                <a:solidFill>
                  <a:schemeClr val="bg1"/>
                </a:solidFill>
              </a:rPr>
              <a:t>, “Auscultation of the knee joint,” Boston Med. Surg. J., 1902 (Right) </a:t>
            </a:r>
            <a:r>
              <a:rPr lang="en-US" sz="800" b="1" dirty="0">
                <a:solidFill>
                  <a:schemeClr val="bg1"/>
                </a:solidFill>
              </a:rPr>
              <a:t>Lee, T. F. et al</a:t>
            </a:r>
            <a:r>
              <a:rPr lang="en-US" sz="800" dirty="0">
                <a:solidFill>
                  <a:schemeClr val="bg1"/>
                </a:solidFill>
              </a:rPr>
              <a:t>., “Analysis of </a:t>
            </a:r>
            <a:r>
              <a:rPr lang="en-US" sz="800" dirty="0" err="1">
                <a:solidFill>
                  <a:schemeClr val="bg1"/>
                </a:solidFill>
              </a:rPr>
              <a:t>vibroarthrographic</a:t>
            </a:r>
            <a:r>
              <a:rPr lang="en-US" sz="800" dirty="0">
                <a:solidFill>
                  <a:schemeClr val="bg1"/>
                </a:solidFill>
              </a:rPr>
              <a:t> signals for knee osteoarthritis diagnosis,” Conf. Genetic </a:t>
            </a:r>
            <a:r>
              <a:rPr lang="en-US" sz="800" dirty="0" err="1">
                <a:solidFill>
                  <a:schemeClr val="bg1"/>
                </a:solidFill>
              </a:rPr>
              <a:t>Evol</a:t>
            </a:r>
            <a:r>
              <a:rPr lang="en-US" sz="800" dirty="0">
                <a:solidFill>
                  <a:schemeClr val="bg1"/>
                </a:solidFill>
              </a:rPr>
              <a:t>., 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DDA10-74DA-4DD5-B14B-269BB25F257B}"/>
              </a:ext>
            </a:extLst>
          </p:cNvPr>
          <p:cNvSpPr txBox="1"/>
          <p:nvPr/>
        </p:nvSpPr>
        <p:spPr>
          <a:xfrm>
            <a:off x="250209" y="1039348"/>
            <a:ext cx="829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 have to be willing to take a risk and try something new!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700312-98CF-46FC-9B0E-9DB194A6CF8D}"/>
              </a:ext>
            </a:extLst>
          </p:cNvPr>
          <p:cNvSpPr txBox="1"/>
          <p:nvPr/>
        </p:nvSpPr>
        <p:spPr>
          <a:xfrm>
            <a:off x="591023" y="5565668"/>
            <a:ext cx="398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Fig 3. Blodgett first proposed auscultating the knee in 1902.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925A7-13B8-4BF5-B90D-BFA3BA3B0B00}"/>
              </a:ext>
            </a:extLst>
          </p:cNvPr>
          <p:cNvSpPr txBox="1"/>
          <p:nvPr/>
        </p:nvSpPr>
        <p:spPr>
          <a:xfrm>
            <a:off x="4903568" y="5565668"/>
            <a:ext cx="4153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Fig 4. </a:t>
            </a:r>
            <a:r>
              <a:rPr lang="en-US" sz="1400" b="1" dirty="0" err="1">
                <a:solidFill>
                  <a:schemeClr val="bg1"/>
                </a:solidFill>
              </a:rPr>
              <a:t>Vibroarthography</a:t>
            </a:r>
            <a:r>
              <a:rPr lang="en-US" sz="1400" b="1" dirty="0">
                <a:solidFill>
                  <a:schemeClr val="bg1"/>
                </a:solidFill>
              </a:rPr>
              <a:t> signal from normal and OA knees. </a:t>
            </a:r>
            <a:r>
              <a:rPr lang="en-US" sz="1400" dirty="0">
                <a:solidFill>
                  <a:schemeClr val="bg1"/>
                </a:solidFill>
              </a:rPr>
              <a:t>Recorded in lab setting using digital stethoscope. (87.7% sensitive, 82.7% specific)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507A0-D67F-4A9C-A1B3-14167A64A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980" y="1689213"/>
            <a:ext cx="2886644" cy="146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DA12C-A1FF-4156-AA83-99F34A164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00"/>
          <a:stretch/>
        </p:blipFill>
        <p:spPr>
          <a:xfrm>
            <a:off x="4857548" y="3052119"/>
            <a:ext cx="4245508" cy="25818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D1B01A-C776-4A01-9A5F-37C0A41567D3}"/>
              </a:ext>
            </a:extLst>
          </p:cNvPr>
          <p:cNvSpPr/>
          <p:nvPr/>
        </p:nvSpPr>
        <p:spPr>
          <a:xfrm>
            <a:off x="540725" y="1872177"/>
            <a:ext cx="4153469" cy="3627592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6" name="Picture 5" descr="A close up of a hand&#10;&#10;Description automatically generated">
            <a:extLst>
              <a:ext uri="{FF2B5EF4-FFF2-40B4-BE49-F238E27FC236}">
                <a16:creationId xmlns:a16="http://schemas.microsoft.com/office/drawing/2014/main" id="{D9B72EEA-AB36-4045-B772-2C526162A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03" y="2745951"/>
            <a:ext cx="1732866" cy="18426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94518D-5353-4EEE-84D3-C682BF4FF072}"/>
              </a:ext>
            </a:extLst>
          </p:cNvPr>
          <p:cNvSpPr txBox="1"/>
          <p:nvPr/>
        </p:nvSpPr>
        <p:spPr>
          <a:xfrm>
            <a:off x="591023" y="1932684"/>
            <a:ext cx="4153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“The following observations are recognized to be insufficient. They are therefore hesitatingly offered. It is hoped, that this preliminary report may stimulate independent investigation.”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34EB1E-A7B8-465B-9762-29822A692820}"/>
              </a:ext>
            </a:extLst>
          </p:cNvPr>
          <p:cNvSpPr/>
          <p:nvPr/>
        </p:nvSpPr>
        <p:spPr>
          <a:xfrm>
            <a:off x="584088" y="4668772"/>
            <a:ext cx="4167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“Auscultation can be applied to any of the large joints, but thus far I have </a:t>
            </a:r>
            <a:r>
              <a:rPr lang="en-US" sz="1200" b="1" i="1" dirty="0">
                <a:solidFill>
                  <a:schemeClr val="bg1"/>
                </a:solidFill>
              </a:rPr>
              <a:t>listened almost only to the knee, as it is most accessible and most liable to disease and difficulty of diagnosis</a:t>
            </a:r>
            <a:r>
              <a:rPr lang="en-US" sz="1200" i="1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FE346-0098-4062-8206-44839406FB3E}"/>
              </a:ext>
            </a:extLst>
          </p:cNvPr>
          <p:cNvSpPr/>
          <p:nvPr/>
        </p:nvSpPr>
        <p:spPr>
          <a:xfrm>
            <a:off x="0" y="6413500"/>
            <a:ext cx="32004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2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959DCF3-E266-4EE0-AD85-A62F0192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72" y="1670551"/>
            <a:ext cx="3851581" cy="2993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DE86D-50AA-43D3-9645-C57AE028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6. make a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13C6F-6EC2-44EB-8C64-4542D8B1A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089" y="1452228"/>
            <a:ext cx="4968039" cy="3257719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Acoustic emissions (AEs) generated during joint articulation contain clinically-relevant information pertaining to the underlying health of joints. 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0D3A2D-9C79-4295-9B8B-099C30F14469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175048" y="4663949"/>
            <a:ext cx="3887065" cy="1098357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Tx/>
              <a:buNone/>
              <a:defRPr sz="1800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Lucida Grande"/>
              <a:buChar char="•"/>
              <a:defRPr sz="1575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575" kern="120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Joint sounds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856F8-0806-4193-8952-D2DB40641463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D9939-4FFF-4537-B5FD-1F043DB1CA3C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9521C9-6F88-419D-B56E-7626AE5A4065}"/>
              </a:ext>
            </a:extLst>
          </p:cNvPr>
          <p:cNvSpPr/>
          <p:nvPr/>
        </p:nvSpPr>
        <p:spPr>
          <a:xfrm>
            <a:off x="0" y="6413500"/>
            <a:ext cx="36576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3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90F00DF-A08E-4812-9C7A-9527BA943700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8043F3-FD67-4AED-B4B8-C5F91D15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3221" y="969685"/>
            <a:ext cx="8999027" cy="2108579"/>
          </a:xfrm>
        </p:spPr>
        <p:txBody>
          <a:bodyPr/>
          <a:lstStyle/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Research and use any tools that will get the job done</a:t>
            </a:r>
          </a:p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Leverage commercially available tech</a:t>
            </a:r>
          </a:p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Look across fields to find inspiration</a:t>
            </a:r>
          </a:p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My system uses contact microphones and Inertial Measurement Units (IMUs).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C75718-AD0C-4153-8D94-61D3A80F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-12326"/>
            <a:ext cx="8751546" cy="991352"/>
          </a:xfrm>
        </p:spPr>
        <p:txBody>
          <a:bodyPr/>
          <a:lstStyle/>
          <a:p>
            <a:r>
              <a:rPr lang="en-US" sz="2400" dirty="0"/>
              <a:t>7. Design a system for testing your hypothesis.</a:t>
            </a:r>
            <a:br>
              <a:rPr lang="en-US" sz="2400" dirty="0"/>
            </a:br>
            <a:r>
              <a:rPr lang="en-US" sz="2400" dirty="0"/>
              <a:t>Joint Sound capture: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61B279-CA65-4793-AC00-2F45E51390BF}"/>
              </a:ext>
            </a:extLst>
          </p:cNvPr>
          <p:cNvGrpSpPr/>
          <p:nvPr/>
        </p:nvGrpSpPr>
        <p:grpSpPr>
          <a:xfrm>
            <a:off x="757531" y="3333377"/>
            <a:ext cx="1170291" cy="1947540"/>
            <a:chOff x="7046931" y="3170284"/>
            <a:chExt cx="1275964" cy="22659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23A936-B002-437D-8A46-C013A7139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69" b="89976" l="3768" r="96468">
                          <a14:foregroundMark x1="10754" y1="18116" x2="10754" y2="18116"/>
                          <a14:foregroundMark x1="3768" y1="17150" x2="3768" y2="17150"/>
                          <a14:foregroundMark x1="9890" y1="4710" x2="9890" y2="4710"/>
                          <a14:foregroundMark x1="28650" y1="31884" x2="28650" y2="31884"/>
                          <a14:foregroundMark x1="38776" y1="39372" x2="38776" y2="39372"/>
                          <a14:foregroundMark x1="43171" y1="44928" x2="43171" y2="44928"/>
                          <a14:foregroundMark x1="53140" y1="52174" x2="53140" y2="52174"/>
                          <a14:foregroundMark x1="50157" y1="50000" x2="59105" y2="56763"/>
                          <a14:foregroundMark x1="17661" y1="22222" x2="11852" y2="25362"/>
                          <a14:foregroundMark x1="80455" y1="65338" x2="89717" y2="87198"/>
                          <a14:foregroundMark x1="89717" y1="87198" x2="93956" y2="81522"/>
                          <a14:foregroundMark x1="96468" y1="82005" x2="95604" y2="83454"/>
                        </a14:backgroundRemoval>
                      </a14:imgEffect>
                    </a14:imgLayer>
                  </a14:imgProps>
                </a:ext>
              </a:extLst>
            </a:blip>
            <a:srcRect l="1" r="56227" b="48269"/>
            <a:stretch/>
          </p:blipFill>
          <p:spPr>
            <a:xfrm rot="3593711">
              <a:off x="6854299" y="3967673"/>
              <a:ext cx="1661227" cy="1275964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86D057-7995-4A0F-A2A0-8C0122FA13A7}"/>
                </a:ext>
              </a:extLst>
            </p:cNvPr>
            <p:cNvCxnSpPr>
              <a:cxnSpLocks/>
            </p:cNvCxnSpPr>
            <p:nvPr/>
          </p:nvCxnSpPr>
          <p:spPr>
            <a:xfrm>
              <a:off x="7166008" y="3545669"/>
              <a:ext cx="8855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6D6E02-F2C2-4BB3-A36B-6C5B0863E75F}"/>
                </a:ext>
              </a:extLst>
            </p:cNvPr>
            <p:cNvSpPr txBox="1"/>
            <p:nvPr/>
          </p:nvSpPr>
          <p:spPr>
            <a:xfrm>
              <a:off x="7387389" y="3170284"/>
              <a:ext cx="66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0058C8C-C6F2-4A8E-B0CB-2527EEAF5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039" y="3524624"/>
            <a:ext cx="2917923" cy="2259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A2854-25E6-446C-9A05-BECFAF2F80BB}"/>
              </a:ext>
            </a:extLst>
          </p:cNvPr>
          <p:cNvSpPr txBox="1"/>
          <p:nvPr/>
        </p:nvSpPr>
        <p:spPr>
          <a:xfrm>
            <a:off x="291257" y="5733233"/>
            <a:ext cx="223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 Microphone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C5469-D4F6-47D5-80D5-0ED22881BE4D}"/>
              </a:ext>
            </a:extLst>
          </p:cNvPr>
          <p:cNvSpPr txBox="1"/>
          <p:nvPr/>
        </p:nvSpPr>
        <p:spPr>
          <a:xfrm>
            <a:off x="3280955" y="5733233"/>
            <a:ext cx="225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Mechanism of vibration recording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209EB-205C-4B60-8FD5-67502309A1FA}"/>
              </a:ext>
            </a:extLst>
          </p:cNvPr>
          <p:cNvSpPr txBox="1"/>
          <p:nvPr/>
        </p:nvSpPr>
        <p:spPr>
          <a:xfrm>
            <a:off x="6288481" y="5733233"/>
            <a:ext cx="225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IMU-based motion tracking</a:t>
            </a:r>
          </a:p>
        </p:txBody>
      </p:sp>
      <p:pic>
        <p:nvPicPr>
          <p:cNvPr id="6" name="Picture 5" descr="A picture containing person, man, black&#10;&#10;Description automatically generated">
            <a:extLst>
              <a:ext uri="{FF2B5EF4-FFF2-40B4-BE49-F238E27FC236}">
                <a16:creationId xmlns:a16="http://schemas.microsoft.com/office/drawing/2014/main" id="{1396E409-BD03-430E-8051-0543F9144C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52"/>
          <a:stretch/>
        </p:blipFill>
        <p:spPr>
          <a:xfrm>
            <a:off x="6198878" y="3562725"/>
            <a:ext cx="2239418" cy="24558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BC1AE9-A930-4F34-8266-8AE1F3AF6336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0071C7-62A9-42A0-BD19-97B8EEE53124}"/>
              </a:ext>
            </a:extLst>
          </p:cNvPr>
          <p:cNvSpPr/>
          <p:nvPr/>
        </p:nvSpPr>
        <p:spPr>
          <a:xfrm>
            <a:off x="0" y="6413500"/>
            <a:ext cx="41148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97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277E7C0-0300-491D-9D2B-C60E90A641ED}"/>
              </a:ext>
            </a:extLst>
          </p:cNvPr>
          <p:cNvSpPr/>
          <p:nvPr/>
        </p:nvSpPr>
        <p:spPr>
          <a:xfrm>
            <a:off x="6819900" y="238125"/>
            <a:ext cx="2151897" cy="991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0949C-FDAB-48AD-962A-396F6D2E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0"/>
            <a:ext cx="8598200" cy="1174232"/>
          </a:xfrm>
        </p:spPr>
        <p:txBody>
          <a:bodyPr/>
          <a:lstStyle/>
          <a:p>
            <a:r>
              <a:rPr lang="en-US" sz="2400" dirty="0"/>
              <a:t>8. Design a study for testing your hypothesis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16CF8D5-8DFB-4276-BF85-5A08BE41404F}"/>
              </a:ext>
            </a:extLst>
          </p:cNvPr>
          <p:cNvGraphicFramePr/>
          <p:nvPr>
            <p:extLst/>
          </p:nvPr>
        </p:nvGraphicFramePr>
        <p:xfrm>
          <a:off x="91440" y="2227440"/>
          <a:ext cx="8647748" cy="1384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A9D1E4C8-2F11-4647-8642-35634BD46A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17" t="5485" r="26558" b="61850"/>
          <a:stretch/>
        </p:blipFill>
        <p:spPr>
          <a:xfrm>
            <a:off x="6833050" y="3973263"/>
            <a:ext cx="1907673" cy="17935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526E0A-9B06-49D6-ADD5-71D4560C537D}"/>
              </a:ext>
            </a:extLst>
          </p:cNvPr>
          <p:cNvSpPr/>
          <p:nvPr/>
        </p:nvSpPr>
        <p:spPr>
          <a:xfrm>
            <a:off x="7488185" y="4079712"/>
            <a:ext cx="243840" cy="1580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63D44EAA-A554-47ED-84AD-85AE7C3CA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103" y="4149890"/>
            <a:ext cx="2561715" cy="14403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D98582-B9ED-4A88-826C-150C51D91D54}"/>
              </a:ext>
            </a:extLst>
          </p:cNvPr>
          <p:cNvSpPr txBox="1"/>
          <p:nvPr/>
        </p:nvSpPr>
        <p:spPr>
          <a:xfrm>
            <a:off x="6782937" y="6344743"/>
            <a:ext cx="227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16" name="Picture 4" descr="Image result for emory children's">
            <a:extLst>
              <a:ext uri="{FF2B5EF4-FFF2-40B4-BE49-F238E27FC236}">
                <a16:creationId xmlns:a16="http://schemas.microsoft.com/office/drawing/2014/main" id="{C637C80C-7C89-4E36-B396-2335E3D4E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7" b="29230"/>
          <a:stretch/>
        </p:blipFill>
        <p:spPr bwMode="auto">
          <a:xfrm>
            <a:off x="472232" y="3598389"/>
            <a:ext cx="1376595" cy="56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lated image">
            <a:extLst>
              <a:ext uri="{FF2B5EF4-FFF2-40B4-BE49-F238E27FC236}">
                <a16:creationId xmlns:a16="http://schemas.microsoft.com/office/drawing/2014/main" id="{60D40B43-C223-49D6-B68C-15DBF451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0" y="4201229"/>
            <a:ext cx="954206" cy="7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children animation">
            <a:extLst>
              <a:ext uri="{FF2B5EF4-FFF2-40B4-BE49-F238E27FC236}">
                <a16:creationId xmlns:a16="http://schemas.microsoft.com/office/drawing/2014/main" id="{D22A5838-5F08-4074-B5A6-826B03666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71" b="97581" l="1474" r="60197">
                        <a14:foregroundMark x1="9582" y1="24194" x2="6388" y2="52419"/>
                        <a14:foregroundMark x1="2948" y1="33065" x2="6388" y2="66935"/>
                        <a14:foregroundMark x1="2703" y1="69355" x2="1966" y2="72581"/>
                        <a14:foregroundMark x1="6143" y1="89516" x2="6388" y2="97581"/>
                        <a14:foregroundMark x1="30713" y1="36290" x2="28747" y2="66129"/>
                        <a14:foregroundMark x1="24570" y1="64516" x2="22604" y2="69355"/>
                        <a14:foregroundMark x1="43489" y1="70968" x2="54791" y2="70161"/>
                        <a14:foregroundMark x1="57740" y1="73387" x2="54054" y2="66935"/>
                        <a14:foregroundMark x1="54300" y1="34677" x2="50369" y2="52419"/>
                        <a14:foregroundMark x1="60197" y1="39516" x2="54054" y2="40323"/>
                        <a14:foregroundMark x1="34644" y1="44355" x2="33661" y2="54839"/>
                        <a14:foregroundMark x1="30467" y1="54839" x2="30958" y2="56452"/>
                        <a14:foregroundMark x1="1474" y1="26613" x2="1966" y2="48387"/>
                        <a14:foregroundMark x1="2457" y1="73387" x2="1229" y2="7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206"/>
          <a:stretch/>
        </p:blipFill>
        <p:spPr bwMode="auto">
          <a:xfrm>
            <a:off x="341227" y="5019226"/>
            <a:ext cx="1693068" cy="83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children animation">
            <a:extLst>
              <a:ext uri="{FF2B5EF4-FFF2-40B4-BE49-F238E27FC236}">
                <a16:creationId xmlns:a16="http://schemas.microsoft.com/office/drawing/2014/main" id="{EE3FD5B5-968A-4922-8E91-E73B611C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71" b="97581" l="63391" r="98526">
                        <a14:foregroundMark x1="65111" y1="30645" x2="65356" y2="50806"/>
                        <a14:foregroundMark x1="89189" y1="29032" x2="89681" y2="70968"/>
                        <a14:foregroundMark x1="89681" y1="70968" x2="88943" y2="75000"/>
                        <a14:foregroundMark x1="94840" y1="65323" x2="97543" y2="41129"/>
                        <a14:foregroundMark x1="97297" y1="59677" x2="98526" y2="38710"/>
                        <a14:foregroundMark x1="87715" y1="87903" x2="87715" y2="97581"/>
                        <a14:foregroundMark x1="70270" y1="53226" x2="73956" y2="50000"/>
                        <a14:foregroundMark x1="67568" y1="65323" x2="77150" y2="70161"/>
                        <a14:foregroundMark x1="63391" y1="72581" x2="65848" y2="68548"/>
                        <a14:foregroundMark x1="89435" y1="71774" x2="95332" y2="75000"/>
                        <a14:foregroundMark x1="94349" y1="37097" x2="93366" y2="2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99"/>
          <a:stretch/>
        </p:blipFill>
        <p:spPr bwMode="auto">
          <a:xfrm>
            <a:off x="665803" y="5382258"/>
            <a:ext cx="1043915" cy="83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541C5C-47A4-4B11-AC13-90C1153565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61" y="3848680"/>
            <a:ext cx="1737286" cy="20427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90C0A8-A3EA-4182-AC57-C9B9915EE537}"/>
              </a:ext>
            </a:extLst>
          </p:cNvPr>
          <p:cNvSpPr txBox="1"/>
          <p:nvPr/>
        </p:nvSpPr>
        <p:spPr>
          <a:xfrm>
            <a:off x="267453" y="1091588"/>
            <a:ext cx="811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12 patients with JIA and 12 healthy controls recruited for AE assessment.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12 patients with JIA starting at the start of a new treatment and 3-6 months into that treatment will be recorded.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3AC81D-C3A1-4CD3-BBE5-CE2D14139AA9}"/>
              </a:ext>
            </a:extLst>
          </p:cNvPr>
          <p:cNvSpPr/>
          <p:nvPr/>
        </p:nvSpPr>
        <p:spPr>
          <a:xfrm>
            <a:off x="0" y="6413500"/>
            <a:ext cx="4572000" cy="241300"/>
          </a:xfrm>
          <a:prstGeom prst="rect">
            <a:avLst/>
          </a:prstGeom>
          <a:solidFill>
            <a:srgbClr val="00305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860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rgia-tech-ppt-template-white-2016 [Read-Only]" id="{6BA32446-13BC-44A1-82B5-5BD5AB26DD75}" vid="{5DD55C1C-5EA2-4409-B9C3-DB699DC61009}"/>
    </a:ext>
  </a:extLst>
</a:theme>
</file>

<file path=ppt/theme/theme2.xml><?xml version="1.0" encoding="utf-8"?>
<a:theme xmlns:a="http://schemas.openxmlformats.org/drawingml/2006/main" name="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rgia-tech-ppt-template-white-2016 [Read-Only]" id="{6BA32446-13BC-44A1-82B5-5BD5AB26DD75}" vid="{132E8E70-9086-4CBC-97AA-0110FFA8D7D6}"/>
    </a:ext>
  </a:extLst>
</a:theme>
</file>

<file path=ppt/theme/theme3.xml><?xml version="1.0" encoding="utf-8"?>
<a:theme xmlns:a="http://schemas.openxmlformats.org/drawingml/2006/main" name="White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rgia-tech-ppt-template-white-2016 [Read-Only]" id="{6BA32446-13BC-44A1-82B5-5BD5AB26DD75}" vid="{058EAB90-A449-411D-BF04-4D7EDD448FE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Georgia Tech Template - White</Template>
  <TotalTime>7421</TotalTime>
  <Words>828</Words>
  <Application>Microsoft Office PowerPoint</Application>
  <PresentationFormat>On-screen Show (4:3)</PresentationFormat>
  <Paragraphs>101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Lucida Grande</vt:lpstr>
      <vt:lpstr>Roboto Light</vt:lpstr>
      <vt:lpstr>Custom Design</vt:lpstr>
      <vt:lpstr>Main</vt:lpstr>
      <vt:lpstr>White Main</vt:lpstr>
      <vt:lpstr>Listening to your joints – Engineering technology to help heal joint disease</vt:lpstr>
      <vt:lpstr>Who Am I?</vt:lpstr>
      <vt:lpstr>What’s my job?</vt:lpstr>
      <vt:lpstr>1. Identify a problem: Juvenile Idiopathic arthritis</vt:lpstr>
      <vt:lpstr>2. Understand the problem Current Standard of Care </vt:lpstr>
      <vt:lpstr>4. Do your background research Could Joint sounds aid in msk diagnosis?</vt:lpstr>
      <vt:lpstr>6. make a hypothesis</vt:lpstr>
      <vt:lpstr>7. Design a system for testing your hypothesis. Joint Sound capture:</vt:lpstr>
      <vt:lpstr>8. Design a study for testing your hypothesis</vt:lpstr>
      <vt:lpstr>9. Get results! healthy Aes vs jia AEs vary in amplitude (Aim 2.1)</vt:lpstr>
      <vt:lpstr>PowerPoint Presentation</vt:lpstr>
      <vt:lpstr>PowerPoint Presentation</vt:lpstr>
      <vt:lpstr>Knee Sounds –  Before and After Treatment</vt:lpstr>
      <vt:lpstr>10. Find a team and succeed together Joint Sound Analysis: b-Value</vt:lpstr>
      <vt:lpstr>The b-value can quantify response to therapy in jia affected knees</vt:lpstr>
      <vt:lpstr> </vt:lpstr>
      <vt:lpstr>Tools I’ve found helpful</vt:lpstr>
      <vt:lpstr>    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Whittingslow</dc:creator>
  <cp:lastModifiedBy>Daniel Whittingslow</cp:lastModifiedBy>
  <cp:revision>293</cp:revision>
  <dcterms:created xsi:type="dcterms:W3CDTF">2017-10-31T22:15:51Z</dcterms:created>
  <dcterms:modified xsi:type="dcterms:W3CDTF">2019-03-28T15:15:35Z</dcterms:modified>
</cp:coreProperties>
</file>